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76" r:id="rId2"/>
    <p:sldId id="270" r:id="rId3"/>
    <p:sldId id="299" r:id="rId4"/>
    <p:sldId id="321" r:id="rId5"/>
    <p:sldId id="307" r:id="rId6"/>
    <p:sldId id="289" r:id="rId7"/>
    <p:sldId id="290" r:id="rId8"/>
    <p:sldId id="300" r:id="rId9"/>
    <p:sldId id="279" r:id="rId10"/>
    <p:sldId id="302" r:id="rId11"/>
    <p:sldId id="280" r:id="rId12"/>
    <p:sldId id="323" r:id="rId13"/>
    <p:sldId id="305" r:id="rId14"/>
    <p:sldId id="306" r:id="rId15"/>
    <p:sldId id="309" r:id="rId16"/>
    <p:sldId id="282" r:id="rId17"/>
    <p:sldId id="311" r:id="rId18"/>
    <p:sldId id="316" r:id="rId19"/>
    <p:sldId id="317" r:id="rId20"/>
    <p:sldId id="283" r:id="rId21"/>
    <p:sldId id="310" r:id="rId22"/>
    <p:sldId id="284" r:id="rId23"/>
    <p:sldId id="318" r:id="rId24"/>
    <p:sldId id="319" r:id="rId25"/>
    <p:sldId id="320" r:id="rId26"/>
    <p:sldId id="285" r:id="rId27"/>
    <p:sldId id="286" r:id="rId28"/>
    <p:sldId id="288" r:id="rId29"/>
    <p:sldId id="287" r:id="rId30"/>
    <p:sldId id="278" r:id="rId31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18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9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CEDB2C-69CD-41F7-9CA9-FA6E41773778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5D154F8-0ADA-4AB2-8A9D-D299DCBAFF1B}">
      <dgm:prSet phldrT="[Testo]"/>
      <dgm:spPr>
        <a:solidFill>
          <a:schemeClr val="accent4">
            <a:lumMod val="75000"/>
          </a:schemeClr>
        </a:solidFill>
        <a:ln>
          <a:solidFill>
            <a:schemeClr val="accent4">
              <a:lumMod val="75000"/>
            </a:schemeClr>
          </a:solidFill>
        </a:ln>
      </dgm:spPr>
      <dgm:t>
        <a:bodyPr/>
        <a:lstStyle/>
        <a:p>
          <a:r>
            <a:rPr lang="it-IT" dirty="0"/>
            <a:t>Europa</a:t>
          </a:r>
        </a:p>
      </dgm:t>
    </dgm:pt>
    <dgm:pt modelId="{8360FC67-70B8-48B3-B676-0748162EDCD0}" type="parTrans" cxnId="{359A72D4-E26A-4876-8EC7-8FAED836F2B8}">
      <dgm:prSet/>
      <dgm:spPr/>
      <dgm:t>
        <a:bodyPr/>
        <a:lstStyle/>
        <a:p>
          <a:endParaRPr lang="it-IT"/>
        </a:p>
      </dgm:t>
    </dgm:pt>
    <dgm:pt modelId="{5C933691-4EB5-46B9-ADA9-608C084C2315}" type="sibTrans" cxnId="{359A72D4-E26A-4876-8EC7-8FAED836F2B8}">
      <dgm:prSet/>
      <dgm:spPr/>
      <dgm:t>
        <a:bodyPr/>
        <a:lstStyle/>
        <a:p>
          <a:endParaRPr lang="it-IT"/>
        </a:p>
      </dgm:t>
    </dgm:pt>
    <dgm:pt modelId="{5F012EA5-E4EA-4555-B0C1-25F0FE723E01}">
      <dgm:prSet phldrT="[Testo]"/>
      <dgm:spPr>
        <a:solidFill>
          <a:schemeClr val="accent4">
            <a:lumMod val="75000"/>
          </a:schemeClr>
        </a:solidFill>
        <a:ln>
          <a:solidFill>
            <a:schemeClr val="accent4">
              <a:lumMod val="75000"/>
            </a:schemeClr>
          </a:solidFill>
        </a:ln>
      </dgm:spPr>
      <dgm:t>
        <a:bodyPr/>
        <a:lstStyle/>
        <a:p>
          <a:r>
            <a:rPr lang="it-IT" dirty="0"/>
            <a:t>Extra UE</a:t>
          </a:r>
        </a:p>
      </dgm:t>
    </dgm:pt>
    <dgm:pt modelId="{149106E8-9C62-4186-AC5E-EE329BEB371B}" type="parTrans" cxnId="{AF8F851E-C584-4EC7-A15D-8D0A7328A7D4}">
      <dgm:prSet/>
      <dgm:spPr/>
      <dgm:t>
        <a:bodyPr/>
        <a:lstStyle/>
        <a:p>
          <a:endParaRPr lang="it-IT"/>
        </a:p>
      </dgm:t>
    </dgm:pt>
    <dgm:pt modelId="{7346CD3D-5A49-4C41-90F0-D7E5182AA946}" type="sibTrans" cxnId="{AF8F851E-C584-4EC7-A15D-8D0A7328A7D4}">
      <dgm:prSet/>
      <dgm:spPr/>
      <dgm:t>
        <a:bodyPr/>
        <a:lstStyle/>
        <a:p>
          <a:endParaRPr lang="it-IT"/>
        </a:p>
      </dgm:t>
    </dgm:pt>
    <dgm:pt modelId="{16705403-68F5-4128-9941-FF52F093970F}">
      <dgm:prSet phldrT="[Testo]"/>
      <dgm:spPr>
        <a:solidFill>
          <a:schemeClr val="accent4">
            <a:lumMod val="75000"/>
          </a:schemeClr>
        </a:solidFill>
        <a:ln>
          <a:solidFill>
            <a:schemeClr val="accent4">
              <a:lumMod val="75000"/>
            </a:schemeClr>
          </a:solidFill>
        </a:ln>
      </dgm:spPr>
      <dgm:t>
        <a:bodyPr/>
        <a:lstStyle/>
        <a:p>
          <a:r>
            <a:rPr lang="it-IT" dirty="0"/>
            <a:t>Regno Unito e Svizzera</a:t>
          </a:r>
        </a:p>
      </dgm:t>
    </dgm:pt>
    <dgm:pt modelId="{68B52A5D-59EE-4B07-9B0F-FCBA22B578E6}" type="parTrans" cxnId="{54B7D415-9F7E-49EB-8ABD-4F30467DB7E5}">
      <dgm:prSet/>
      <dgm:spPr/>
      <dgm:t>
        <a:bodyPr/>
        <a:lstStyle/>
        <a:p>
          <a:endParaRPr lang="it-IT"/>
        </a:p>
      </dgm:t>
    </dgm:pt>
    <dgm:pt modelId="{A0A9C517-18A4-4C2F-9B9E-36C392564142}" type="sibTrans" cxnId="{54B7D415-9F7E-49EB-8ABD-4F30467DB7E5}">
      <dgm:prSet/>
      <dgm:spPr/>
      <dgm:t>
        <a:bodyPr/>
        <a:lstStyle/>
        <a:p>
          <a:endParaRPr lang="it-IT"/>
        </a:p>
      </dgm:t>
    </dgm:pt>
    <dgm:pt modelId="{146957BC-DF29-4CEB-AE2B-331E6F7B765C}">
      <dgm:prSet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algn="just">
            <a:lnSpc>
              <a:spcPct val="150000"/>
            </a:lnSpc>
          </a:pPr>
          <a:endParaRPr lang="it-IT" dirty="0"/>
        </a:p>
      </dgm:t>
    </dgm:pt>
    <dgm:pt modelId="{1AAA9A55-0BE7-4E53-A8B7-556F054925C8}" type="parTrans" cxnId="{F633268A-4AB0-429D-80E2-A21F75065EC3}">
      <dgm:prSet/>
      <dgm:spPr/>
      <dgm:t>
        <a:bodyPr/>
        <a:lstStyle/>
        <a:p>
          <a:endParaRPr lang="it-IT"/>
        </a:p>
      </dgm:t>
    </dgm:pt>
    <dgm:pt modelId="{017C3AFC-DCB4-4DD5-AA61-30D3A303CF29}" type="sibTrans" cxnId="{F633268A-4AB0-429D-80E2-A21F75065EC3}">
      <dgm:prSet/>
      <dgm:spPr/>
      <dgm:t>
        <a:bodyPr/>
        <a:lstStyle/>
        <a:p>
          <a:endParaRPr lang="it-IT"/>
        </a:p>
      </dgm:t>
    </dgm:pt>
    <dgm:pt modelId="{4660BFA2-368E-42D9-9C19-A7878C6A6412}" type="pres">
      <dgm:prSet presAssocID="{D5CEDB2C-69CD-41F7-9CA9-FA6E41773778}" presName="diagram" presStyleCnt="0">
        <dgm:presLayoutVars>
          <dgm:dir/>
          <dgm:animLvl val="lvl"/>
          <dgm:resizeHandles val="exact"/>
        </dgm:presLayoutVars>
      </dgm:prSet>
      <dgm:spPr/>
    </dgm:pt>
    <dgm:pt modelId="{4E65F35D-1780-4654-87E1-6682B409ABF2}" type="pres">
      <dgm:prSet presAssocID="{35D154F8-0ADA-4AB2-8A9D-D299DCBAFF1B}" presName="compNode" presStyleCnt="0"/>
      <dgm:spPr/>
    </dgm:pt>
    <dgm:pt modelId="{1BA716D7-BE2A-4953-8078-0DBE91648A76}" type="pres">
      <dgm:prSet presAssocID="{35D154F8-0ADA-4AB2-8A9D-D299DCBAFF1B}" presName="childRect" presStyleLbl="bgAcc1" presStyleIdx="0" presStyleCnt="3">
        <dgm:presLayoutVars>
          <dgm:bulletEnabled val="1"/>
        </dgm:presLayoutVars>
      </dgm:prSet>
      <dgm:spPr>
        <a:ln>
          <a:solidFill>
            <a:schemeClr val="accent4">
              <a:lumMod val="75000"/>
            </a:schemeClr>
          </a:solidFill>
        </a:ln>
      </dgm:spPr>
    </dgm:pt>
    <dgm:pt modelId="{18A69FF3-B83F-40B5-B24A-F259944447D3}" type="pres">
      <dgm:prSet presAssocID="{35D154F8-0ADA-4AB2-8A9D-D299DCBAFF1B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74589DF8-2D39-4CF6-AF8A-1C26FE9C6574}" type="pres">
      <dgm:prSet presAssocID="{35D154F8-0ADA-4AB2-8A9D-D299DCBAFF1B}" presName="parentRect" presStyleLbl="alignNode1" presStyleIdx="0" presStyleCnt="3"/>
      <dgm:spPr/>
    </dgm:pt>
    <dgm:pt modelId="{20319F27-EF7A-40C7-AD4A-D47859E81F00}" type="pres">
      <dgm:prSet presAssocID="{35D154F8-0ADA-4AB2-8A9D-D299DCBAFF1B}" presName="adorn" presStyleLbl="fgAccFollowNode1" presStyleIdx="0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D158A2F1-F8D7-47FB-9C24-9B81AE6E4015}" type="pres">
      <dgm:prSet presAssocID="{5C933691-4EB5-46B9-ADA9-608C084C2315}" presName="sibTrans" presStyleLbl="sibTrans2D1" presStyleIdx="0" presStyleCnt="0"/>
      <dgm:spPr/>
    </dgm:pt>
    <dgm:pt modelId="{D63ED1EE-2AD7-4E5C-B2CC-7FD3BB2BE3E9}" type="pres">
      <dgm:prSet presAssocID="{5F012EA5-E4EA-4555-B0C1-25F0FE723E01}" presName="compNode" presStyleCnt="0"/>
      <dgm:spPr/>
    </dgm:pt>
    <dgm:pt modelId="{70EDEBDE-1F1E-4D85-8FDA-C295FB94C857}" type="pres">
      <dgm:prSet presAssocID="{5F012EA5-E4EA-4555-B0C1-25F0FE723E01}" presName="childRect" presStyleLbl="bgAcc1" presStyleIdx="1" presStyleCnt="3">
        <dgm:presLayoutVars>
          <dgm:bulletEnabled val="1"/>
        </dgm:presLayoutVars>
      </dgm:prSet>
      <dgm:spPr/>
    </dgm:pt>
    <dgm:pt modelId="{4AE76DB6-33EC-45F7-A32E-9DEFF3B64616}" type="pres">
      <dgm:prSet presAssocID="{5F012EA5-E4EA-4555-B0C1-25F0FE723E01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CD66D3DB-0E3F-48DB-A846-DC088D504CD5}" type="pres">
      <dgm:prSet presAssocID="{5F012EA5-E4EA-4555-B0C1-25F0FE723E01}" presName="parentRect" presStyleLbl="alignNode1" presStyleIdx="1" presStyleCnt="3"/>
      <dgm:spPr/>
    </dgm:pt>
    <dgm:pt modelId="{FCBCDCC8-99E4-4B18-B364-C66E15FF6E99}" type="pres">
      <dgm:prSet presAssocID="{5F012EA5-E4EA-4555-B0C1-25F0FE723E01}" presName="adorn" presStyleLbl="fgAccFollow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E53CD1AC-7153-4BF4-8E8F-F1B030A6595A}" type="pres">
      <dgm:prSet presAssocID="{7346CD3D-5A49-4C41-90F0-D7E5182AA946}" presName="sibTrans" presStyleLbl="sibTrans2D1" presStyleIdx="0" presStyleCnt="0"/>
      <dgm:spPr/>
    </dgm:pt>
    <dgm:pt modelId="{BAD2F78E-A7EF-43F2-94D4-24129642E417}" type="pres">
      <dgm:prSet presAssocID="{16705403-68F5-4128-9941-FF52F093970F}" presName="compNode" presStyleCnt="0"/>
      <dgm:spPr/>
    </dgm:pt>
    <dgm:pt modelId="{E61AFAB8-E19B-4C3A-A2AD-6058423E5457}" type="pres">
      <dgm:prSet presAssocID="{16705403-68F5-4128-9941-FF52F093970F}" presName="childRect" presStyleLbl="bgAcc1" presStyleIdx="2" presStyleCnt="3" custLinFactNeighborX="-2000" custLinFactNeighborY="5474">
        <dgm:presLayoutVars>
          <dgm:bulletEnabled val="1"/>
        </dgm:presLayoutVars>
      </dgm:prSet>
      <dgm:spPr>
        <a:ln>
          <a:solidFill>
            <a:schemeClr val="accent4">
              <a:lumMod val="75000"/>
            </a:schemeClr>
          </a:solidFill>
        </a:ln>
      </dgm:spPr>
    </dgm:pt>
    <dgm:pt modelId="{93C4F4BB-0AB5-419A-ADB6-409D0E720D80}" type="pres">
      <dgm:prSet presAssocID="{16705403-68F5-4128-9941-FF52F093970F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F669256E-B731-4285-AF79-5D6500A471CF}" type="pres">
      <dgm:prSet presAssocID="{16705403-68F5-4128-9941-FF52F093970F}" presName="parentRect" presStyleLbl="alignNode1" presStyleIdx="2" presStyleCnt="3"/>
      <dgm:spPr/>
    </dgm:pt>
    <dgm:pt modelId="{BEA75B24-9D1D-41D9-B432-D5B582CA4E82}" type="pres">
      <dgm:prSet presAssocID="{16705403-68F5-4128-9941-FF52F093970F}" presName="adorn" presStyleLbl="fgAccFollowNode1" presStyleIdx="2" presStyleCnt="3" custLinFactNeighborX="-4656" custLinFactNeighborY="-591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3000" r="-33000"/>
          </a:stretch>
        </a:blipFill>
      </dgm:spPr>
    </dgm:pt>
  </dgm:ptLst>
  <dgm:cxnLst>
    <dgm:cxn modelId="{54B7D415-9F7E-49EB-8ABD-4F30467DB7E5}" srcId="{D5CEDB2C-69CD-41F7-9CA9-FA6E41773778}" destId="{16705403-68F5-4128-9941-FF52F093970F}" srcOrd="2" destOrd="0" parTransId="{68B52A5D-59EE-4B07-9B0F-FCBA22B578E6}" sibTransId="{A0A9C517-18A4-4C2F-9B9E-36C392564142}"/>
    <dgm:cxn modelId="{AF8F851E-C584-4EC7-A15D-8D0A7328A7D4}" srcId="{D5CEDB2C-69CD-41F7-9CA9-FA6E41773778}" destId="{5F012EA5-E4EA-4555-B0C1-25F0FE723E01}" srcOrd="1" destOrd="0" parTransId="{149106E8-9C62-4186-AC5E-EE329BEB371B}" sibTransId="{7346CD3D-5A49-4C41-90F0-D7E5182AA946}"/>
    <dgm:cxn modelId="{9304CB24-A506-4E15-BDC8-304C9333488E}" type="presOf" srcId="{146957BC-DF29-4CEB-AE2B-331E6F7B765C}" destId="{70EDEBDE-1F1E-4D85-8FDA-C295FB94C857}" srcOrd="0" destOrd="0" presId="urn:microsoft.com/office/officeart/2005/8/layout/bList2"/>
    <dgm:cxn modelId="{D1962B2A-4E36-45F5-B1F6-DD5DBDD36029}" type="presOf" srcId="{D5CEDB2C-69CD-41F7-9CA9-FA6E41773778}" destId="{4660BFA2-368E-42D9-9C19-A7878C6A6412}" srcOrd="0" destOrd="0" presId="urn:microsoft.com/office/officeart/2005/8/layout/bList2"/>
    <dgm:cxn modelId="{101D3C4F-D856-4E27-B0BF-8C9F62A9F829}" type="presOf" srcId="{5F012EA5-E4EA-4555-B0C1-25F0FE723E01}" destId="{4AE76DB6-33EC-45F7-A32E-9DEFF3B64616}" srcOrd="0" destOrd="0" presId="urn:microsoft.com/office/officeart/2005/8/layout/bList2"/>
    <dgm:cxn modelId="{F633268A-4AB0-429D-80E2-A21F75065EC3}" srcId="{5F012EA5-E4EA-4555-B0C1-25F0FE723E01}" destId="{146957BC-DF29-4CEB-AE2B-331E6F7B765C}" srcOrd="0" destOrd="0" parTransId="{1AAA9A55-0BE7-4E53-A8B7-556F054925C8}" sibTransId="{017C3AFC-DCB4-4DD5-AA61-30D3A303CF29}"/>
    <dgm:cxn modelId="{FD809892-6F6B-47E9-802E-FEAA8D72ED73}" type="presOf" srcId="{35D154F8-0ADA-4AB2-8A9D-D299DCBAFF1B}" destId="{74589DF8-2D39-4CF6-AF8A-1C26FE9C6574}" srcOrd="1" destOrd="0" presId="urn:microsoft.com/office/officeart/2005/8/layout/bList2"/>
    <dgm:cxn modelId="{E0EDA49C-333C-4DE4-B697-7DD841E40A0B}" type="presOf" srcId="{5C933691-4EB5-46B9-ADA9-608C084C2315}" destId="{D158A2F1-F8D7-47FB-9C24-9B81AE6E4015}" srcOrd="0" destOrd="0" presId="urn:microsoft.com/office/officeart/2005/8/layout/bList2"/>
    <dgm:cxn modelId="{F75502C2-8709-4604-8879-69D6DE08C6EC}" type="presOf" srcId="{16705403-68F5-4128-9941-FF52F093970F}" destId="{93C4F4BB-0AB5-419A-ADB6-409D0E720D80}" srcOrd="0" destOrd="0" presId="urn:microsoft.com/office/officeart/2005/8/layout/bList2"/>
    <dgm:cxn modelId="{3FDFBBCA-7124-4204-9BDD-BCEEA156792A}" type="presOf" srcId="{7346CD3D-5A49-4C41-90F0-D7E5182AA946}" destId="{E53CD1AC-7153-4BF4-8E8F-F1B030A6595A}" srcOrd="0" destOrd="0" presId="urn:microsoft.com/office/officeart/2005/8/layout/bList2"/>
    <dgm:cxn modelId="{359A72D4-E26A-4876-8EC7-8FAED836F2B8}" srcId="{D5CEDB2C-69CD-41F7-9CA9-FA6E41773778}" destId="{35D154F8-0ADA-4AB2-8A9D-D299DCBAFF1B}" srcOrd="0" destOrd="0" parTransId="{8360FC67-70B8-48B3-B676-0748162EDCD0}" sibTransId="{5C933691-4EB5-46B9-ADA9-608C084C2315}"/>
    <dgm:cxn modelId="{1ADBB0D5-D5FE-4C1F-8EA5-D59282B6CD4A}" type="presOf" srcId="{5F012EA5-E4EA-4555-B0C1-25F0FE723E01}" destId="{CD66D3DB-0E3F-48DB-A846-DC088D504CD5}" srcOrd="1" destOrd="0" presId="urn:microsoft.com/office/officeart/2005/8/layout/bList2"/>
    <dgm:cxn modelId="{3E9AFAF2-2875-425A-9671-6C9C437A08A7}" type="presOf" srcId="{16705403-68F5-4128-9941-FF52F093970F}" destId="{F669256E-B731-4285-AF79-5D6500A471CF}" srcOrd="1" destOrd="0" presId="urn:microsoft.com/office/officeart/2005/8/layout/bList2"/>
    <dgm:cxn modelId="{465650FE-4A27-4115-8A02-B3533F2442FA}" type="presOf" srcId="{35D154F8-0ADA-4AB2-8A9D-D299DCBAFF1B}" destId="{18A69FF3-B83F-40B5-B24A-F259944447D3}" srcOrd="0" destOrd="0" presId="urn:microsoft.com/office/officeart/2005/8/layout/bList2"/>
    <dgm:cxn modelId="{8DE8D6D1-4564-4891-AAF0-16EFBF0173CE}" type="presParOf" srcId="{4660BFA2-368E-42D9-9C19-A7878C6A6412}" destId="{4E65F35D-1780-4654-87E1-6682B409ABF2}" srcOrd="0" destOrd="0" presId="urn:microsoft.com/office/officeart/2005/8/layout/bList2"/>
    <dgm:cxn modelId="{52266FFB-C4F8-4C24-940E-F1A1F5FE00DD}" type="presParOf" srcId="{4E65F35D-1780-4654-87E1-6682B409ABF2}" destId="{1BA716D7-BE2A-4953-8078-0DBE91648A76}" srcOrd="0" destOrd="0" presId="urn:microsoft.com/office/officeart/2005/8/layout/bList2"/>
    <dgm:cxn modelId="{A7EEC943-8B06-467D-9A55-9500F12D5A85}" type="presParOf" srcId="{4E65F35D-1780-4654-87E1-6682B409ABF2}" destId="{18A69FF3-B83F-40B5-B24A-F259944447D3}" srcOrd="1" destOrd="0" presId="urn:microsoft.com/office/officeart/2005/8/layout/bList2"/>
    <dgm:cxn modelId="{11DE5E3C-4E71-4F93-BB45-B4078AF65FC2}" type="presParOf" srcId="{4E65F35D-1780-4654-87E1-6682B409ABF2}" destId="{74589DF8-2D39-4CF6-AF8A-1C26FE9C6574}" srcOrd="2" destOrd="0" presId="urn:microsoft.com/office/officeart/2005/8/layout/bList2"/>
    <dgm:cxn modelId="{6491FB02-25E4-4005-9851-6211E4A4DDFF}" type="presParOf" srcId="{4E65F35D-1780-4654-87E1-6682B409ABF2}" destId="{20319F27-EF7A-40C7-AD4A-D47859E81F00}" srcOrd="3" destOrd="0" presId="urn:microsoft.com/office/officeart/2005/8/layout/bList2"/>
    <dgm:cxn modelId="{F3469F2A-F846-437B-82AD-00E679F3F7C6}" type="presParOf" srcId="{4660BFA2-368E-42D9-9C19-A7878C6A6412}" destId="{D158A2F1-F8D7-47FB-9C24-9B81AE6E4015}" srcOrd="1" destOrd="0" presId="urn:microsoft.com/office/officeart/2005/8/layout/bList2"/>
    <dgm:cxn modelId="{13005657-7F99-4972-8C47-B8B8D1A1261C}" type="presParOf" srcId="{4660BFA2-368E-42D9-9C19-A7878C6A6412}" destId="{D63ED1EE-2AD7-4E5C-B2CC-7FD3BB2BE3E9}" srcOrd="2" destOrd="0" presId="urn:microsoft.com/office/officeart/2005/8/layout/bList2"/>
    <dgm:cxn modelId="{CAD0E97B-5E75-43F1-980F-B51E7A37D038}" type="presParOf" srcId="{D63ED1EE-2AD7-4E5C-B2CC-7FD3BB2BE3E9}" destId="{70EDEBDE-1F1E-4D85-8FDA-C295FB94C857}" srcOrd="0" destOrd="0" presId="urn:microsoft.com/office/officeart/2005/8/layout/bList2"/>
    <dgm:cxn modelId="{100B8FA6-E33E-4F00-8582-147D976DF4ED}" type="presParOf" srcId="{D63ED1EE-2AD7-4E5C-B2CC-7FD3BB2BE3E9}" destId="{4AE76DB6-33EC-45F7-A32E-9DEFF3B64616}" srcOrd="1" destOrd="0" presId="urn:microsoft.com/office/officeart/2005/8/layout/bList2"/>
    <dgm:cxn modelId="{63A4E47B-74D9-40F1-BA41-5EFA9D5CA6B7}" type="presParOf" srcId="{D63ED1EE-2AD7-4E5C-B2CC-7FD3BB2BE3E9}" destId="{CD66D3DB-0E3F-48DB-A846-DC088D504CD5}" srcOrd="2" destOrd="0" presId="urn:microsoft.com/office/officeart/2005/8/layout/bList2"/>
    <dgm:cxn modelId="{8AD66EB2-AC9D-4AFB-AA6E-A0A8A2017B7C}" type="presParOf" srcId="{D63ED1EE-2AD7-4E5C-B2CC-7FD3BB2BE3E9}" destId="{FCBCDCC8-99E4-4B18-B364-C66E15FF6E99}" srcOrd="3" destOrd="0" presId="urn:microsoft.com/office/officeart/2005/8/layout/bList2"/>
    <dgm:cxn modelId="{87F79DA6-4CEE-4495-A081-1027356F9B2D}" type="presParOf" srcId="{4660BFA2-368E-42D9-9C19-A7878C6A6412}" destId="{E53CD1AC-7153-4BF4-8E8F-F1B030A6595A}" srcOrd="3" destOrd="0" presId="urn:microsoft.com/office/officeart/2005/8/layout/bList2"/>
    <dgm:cxn modelId="{E1363B31-A696-4D93-8D81-2EEE6E77AD72}" type="presParOf" srcId="{4660BFA2-368E-42D9-9C19-A7878C6A6412}" destId="{BAD2F78E-A7EF-43F2-94D4-24129642E417}" srcOrd="4" destOrd="0" presId="urn:microsoft.com/office/officeart/2005/8/layout/bList2"/>
    <dgm:cxn modelId="{EDC4228A-D50C-43A2-8372-C5EF55E9A78C}" type="presParOf" srcId="{BAD2F78E-A7EF-43F2-94D4-24129642E417}" destId="{E61AFAB8-E19B-4C3A-A2AD-6058423E5457}" srcOrd="0" destOrd="0" presId="urn:microsoft.com/office/officeart/2005/8/layout/bList2"/>
    <dgm:cxn modelId="{06AA00B0-2B22-4FBD-96B7-C22B495F93F0}" type="presParOf" srcId="{BAD2F78E-A7EF-43F2-94D4-24129642E417}" destId="{93C4F4BB-0AB5-419A-ADB6-409D0E720D80}" srcOrd="1" destOrd="0" presId="urn:microsoft.com/office/officeart/2005/8/layout/bList2"/>
    <dgm:cxn modelId="{DA54A137-9A1F-43A6-BBFD-F6D4538C466A}" type="presParOf" srcId="{BAD2F78E-A7EF-43F2-94D4-24129642E417}" destId="{F669256E-B731-4285-AF79-5D6500A471CF}" srcOrd="2" destOrd="0" presId="urn:microsoft.com/office/officeart/2005/8/layout/bList2"/>
    <dgm:cxn modelId="{4C5B41D0-B1FF-44A2-9B44-438F6619D4FB}" type="presParOf" srcId="{BAD2F78E-A7EF-43F2-94D4-24129642E417}" destId="{BEA75B24-9D1D-41D9-B432-D5B582CA4E82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69DC0D-E6CB-4138-87DE-D86190530FCE}" type="doc">
      <dgm:prSet loTypeId="urn:microsoft.com/office/officeart/2005/8/layout/list1" loCatId="list" qsTypeId="urn:microsoft.com/office/officeart/2005/8/quickstyle/simple5" qsCatId="simple" csTypeId="urn:microsoft.com/office/officeart/2005/8/colors/accent4_2" csCatId="accent4" phldr="1"/>
      <dgm:spPr/>
    </dgm:pt>
    <dgm:pt modelId="{35EF5D11-8B71-405E-8BE8-FD4D74E138DE}">
      <dgm:prSet phldrT="[Testo]"/>
      <dgm:spPr/>
      <dgm:t>
        <a:bodyPr/>
        <a:lstStyle/>
        <a:p>
          <a:r>
            <a:rPr lang="it-IT" dirty="0"/>
            <a:t>U.E.</a:t>
          </a:r>
        </a:p>
      </dgm:t>
    </dgm:pt>
    <dgm:pt modelId="{5D01C6A5-DB19-4397-B899-1F3577842139}" type="parTrans" cxnId="{03559655-C37D-4363-AD25-06135A3039E0}">
      <dgm:prSet/>
      <dgm:spPr/>
      <dgm:t>
        <a:bodyPr/>
        <a:lstStyle/>
        <a:p>
          <a:endParaRPr lang="it-IT"/>
        </a:p>
      </dgm:t>
    </dgm:pt>
    <dgm:pt modelId="{37C21C0D-B425-4BEE-9ACB-B60EF07E697E}" type="sibTrans" cxnId="{03559655-C37D-4363-AD25-06135A3039E0}">
      <dgm:prSet/>
      <dgm:spPr/>
      <dgm:t>
        <a:bodyPr/>
        <a:lstStyle/>
        <a:p>
          <a:endParaRPr lang="it-IT"/>
        </a:p>
      </dgm:t>
    </dgm:pt>
    <dgm:pt modelId="{B463E952-500B-4324-A8CE-A6D6375C9B43}">
      <dgm:prSet phldrT="[Testo]"/>
      <dgm:spPr/>
      <dgm:t>
        <a:bodyPr/>
        <a:lstStyle/>
        <a:p>
          <a:r>
            <a:rPr lang="it-IT" dirty="0"/>
            <a:t>Integrazione </a:t>
          </a:r>
          <a:r>
            <a:rPr lang="it-IT" dirty="0" err="1"/>
            <a:t>Unibo</a:t>
          </a:r>
          <a:r>
            <a:rPr lang="it-IT" dirty="0"/>
            <a:t>/MIUR</a:t>
          </a:r>
        </a:p>
      </dgm:t>
    </dgm:pt>
    <dgm:pt modelId="{21137A94-A779-46EF-B46A-30C478BE555D}" type="parTrans" cxnId="{532B8F92-771B-406E-AA19-827DCF638352}">
      <dgm:prSet/>
      <dgm:spPr/>
      <dgm:t>
        <a:bodyPr/>
        <a:lstStyle/>
        <a:p>
          <a:endParaRPr lang="it-IT"/>
        </a:p>
      </dgm:t>
    </dgm:pt>
    <dgm:pt modelId="{DD8510E4-1F17-4600-BBB5-88F8149BD450}" type="sibTrans" cxnId="{532B8F92-771B-406E-AA19-827DCF638352}">
      <dgm:prSet/>
      <dgm:spPr/>
      <dgm:t>
        <a:bodyPr/>
        <a:lstStyle/>
        <a:p>
          <a:endParaRPr lang="it-IT"/>
        </a:p>
      </dgm:t>
    </dgm:pt>
    <dgm:pt modelId="{724558EA-DB45-4F1D-BF43-40C2C40E57AB}">
      <dgm:prSet custT="1"/>
      <dgm:spPr/>
      <dgm:t>
        <a:bodyPr/>
        <a:lstStyle/>
        <a:p>
          <a:pPr algn="l"/>
          <a:r>
            <a:rPr lang="it-IT" sz="1800" b="1" dirty="0"/>
            <a:t>€ 250/300/350 mensili (paese di destinazione/giorni di effettiva permanenza, pagato tutto all’inizio) </a:t>
          </a:r>
        </a:p>
      </dgm:t>
    </dgm:pt>
    <dgm:pt modelId="{9895BD1E-1A53-4674-95CE-FC0DE06DD53C}" type="parTrans" cxnId="{2211D7FA-6202-4423-A50A-8273A0EEBB6E}">
      <dgm:prSet/>
      <dgm:spPr/>
      <dgm:t>
        <a:bodyPr/>
        <a:lstStyle/>
        <a:p>
          <a:endParaRPr lang="it-IT"/>
        </a:p>
      </dgm:t>
    </dgm:pt>
    <dgm:pt modelId="{E9DC43AB-E6FB-4A51-A023-D7BEAD396F2F}" type="sibTrans" cxnId="{2211D7FA-6202-4423-A50A-8273A0EEBB6E}">
      <dgm:prSet/>
      <dgm:spPr/>
      <dgm:t>
        <a:bodyPr/>
        <a:lstStyle/>
        <a:p>
          <a:endParaRPr lang="it-IT"/>
        </a:p>
      </dgm:t>
    </dgm:pt>
    <dgm:pt modelId="{21C0E29B-87AE-4EC3-BF33-B9BB1611CFFA}">
      <dgm:prSet custT="1"/>
      <dgm:spPr/>
      <dgm:t>
        <a:bodyPr/>
        <a:lstStyle/>
        <a:p>
          <a:r>
            <a:rPr lang="it-IT" sz="1800" b="1" dirty="0"/>
            <a:t>L’importo sarà basato sulla certificazione ISEE, maggiori dettagli sugli importi nell’allegato 5 del bando.</a:t>
          </a:r>
        </a:p>
      </dgm:t>
    </dgm:pt>
    <dgm:pt modelId="{8A9FC0BB-C014-463F-B922-80613A28F3BC}" type="parTrans" cxnId="{E0F34B05-143F-4C8F-A015-66AF3A4A0033}">
      <dgm:prSet/>
      <dgm:spPr/>
      <dgm:t>
        <a:bodyPr/>
        <a:lstStyle/>
        <a:p>
          <a:endParaRPr lang="it-IT"/>
        </a:p>
      </dgm:t>
    </dgm:pt>
    <dgm:pt modelId="{531DD5C0-BAD0-4C5C-BA32-EC6928BD5DDD}" type="sibTrans" cxnId="{E0F34B05-143F-4C8F-A015-66AF3A4A0033}">
      <dgm:prSet/>
      <dgm:spPr/>
      <dgm:t>
        <a:bodyPr/>
        <a:lstStyle/>
        <a:p>
          <a:endParaRPr lang="it-IT"/>
        </a:p>
      </dgm:t>
    </dgm:pt>
    <dgm:pt modelId="{1D8AE7B1-82A1-4EA1-9817-A2003786ECF4}">
      <dgm:prSet/>
      <dgm:spPr/>
      <dgm:t>
        <a:bodyPr/>
        <a:lstStyle/>
        <a:p>
          <a:r>
            <a:rPr lang="it-IT" i="0" dirty="0"/>
            <a:t>Contributi speciali U.E.  </a:t>
          </a:r>
        </a:p>
      </dgm:t>
    </dgm:pt>
    <dgm:pt modelId="{160111EF-C85D-4EC6-A870-C834D30E2BE6}" type="parTrans" cxnId="{20D767E8-E172-4A2B-9D2D-4A2333AD8301}">
      <dgm:prSet/>
      <dgm:spPr/>
      <dgm:t>
        <a:bodyPr/>
        <a:lstStyle/>
        <a:p>
          <a:endParaRPr lang="it-IT"/>
        </a:p>
      </dgm:t>
    </dgm:pt>
    <dgm:pt modelId="{BB50110D-9B63-4AFE-8AFE-A08B42824EC4}" type="sibTrans" cxnId="{20D767E8-E172-4A2B-9D2D-4A2333AD8301}">
      <dgm:prSet/>
      <dgm:spPr/>
      <dgm:t>
        <a:bodyPr/>
        <a:lstStyle/>
        <a:p>
          <a:endParaRPr lang="it-IT"/>
        </a:p>
      </dgm:t>
    </dgm:pt>
    <dgm:pt modelId="{8E0B452B-0966-482A-BC90-3D66C0D8018A}">
      <dgm:prSet custT="1"/>
      <dgm:spPr/>
      <dgm:t>
        <a:bodyPr/>
        <a:lstStyle/>
        <a:p>
          <a:r>
            <a:rPr lang="it-IT" sz="1600" i="0" dirty="0"/>
            <a:t>Eventuali finanziamenti speciali per gli studenti diversamente abili (condizione da comunicare in fase di accettazione) </a:t>
          </a:r>
        </a:p>
      </dgm:t>
    </dgm:pt>
    <dgm:pt modelId="{2903612C-1C08-4848-BA26-D79A293C05D0}" type="parTrans" cxnId="{28A342B1-8B5A-4FC7-9CAF-5404B837EB2A}">
      <dgm:prSet/>
      <dgm:spPr/>
      <dgm:t>
        <a:bodyPr/>
        <a:lstStyle/>
        <a:p>
          <a:endParaRPr lang="it-IT"/>
        </a:p>
      </dgm:t>
    </dgm:pt>
    <dgm:pt modelId="{AA485256-165C-4ABE-9309-BB6A52C95010}" type="sibTrans" cxnId="{28A342B1-8B5A-4FC7-9CAF-5404B837EB2A}">
      <dgm:prSet/>
      <dgm:spPr/>
      <dgm:t>
        <a:bodyPr/>
        <a:lstStyle/>
        <a:p>
          <a:endParaRPr lang="it-IT"/>
        </a:p>
      </dgm:t>
    </dgm:pt>
    <dgm:pt modelId="{D413C082-9D61-49CD-906D-45641C4A04B6}">
      <dgm:prSet custT="1"/>
      <dgm:spPr/>
      <dgm:t>
        <a:bodyPr/>
        <a:lstStyle/>
        <a:p>
          <a:r>
            <a:rPr lang="it-IT" sz="1800" b="1" dirty="0">
              <a:solidFill>
                <a:schemeClr val="tx1"/>
              </a:solidFill>
            </a:rPr>
            <a:t>Erogazione: 50% dopo il caricamento del certificato di arrivo; 50% al rientro in base all’effettiva durata dello scambio.</a:t>
          </a:r>
        </a:p>
      </dgm:t>
    </dgm:pt>
    <dgm:pt modelId="{0855AFAD-10FA-4454-9BFF-7ABE856869D7}" type="parTrans" cxnId="{CF85BBDC-EEBA-4887-8FC7-646657325E8E}">
      <dgm:prSet/>
      <dgm:spPr/>
      <dgm:t>
        <a:bodyPr/>
        <a:lstStyle/>
        <a:p>
          <a:endParaRPr lang="it-IT"/>
        </a:p>
      </dgm:t>
    </dgm:pt>
    <dgm:pt modelId="{608DA0E3-CD13-4020-A5B3-ADE8DDE3685A}" type="sibTrans" cxnId="{CF85BBDC-EEBA-4887-8FC7-646657325E8E}">
      <dgm:prSet/>
      <dgm:spPr/>
      <dgm:t>
        <a:bodyPr/>
        <a:lstStyle/>
        <a:p>
          <a:endParaRPr lang="it-IT"/>
        </a:p>
      </dgm:t>
    </dgm:pt>
    <dgm:pt modelId="{6CD920C8-4867-434B-83EB-D094E960C41F}" type="pres">
      <dgm:prSet presAssocID="{D469DC0D-E6CB-4138-87DE-D86190530FCE}" presName="linear" presStyleCnt="0">
        <dgm:presLayoutVars>
          <dgm:dir/>
          <dgm:animLvl val="lvl"/>
          <dgm:resizeHandles val="exact"/>
        </dgm:presLayoutVars>
      </dgm:prSet>
      <dgm:spPr/>
    </dgm:pt>
    <dgm:pt modelId="{61B605B2-6616-4300-9819-4F0C2D273EE2}" type="pres">
      <dgm:prSet presAssocID="{35EF5D11-8B71-405E-8BE8-FD4D74E138DE}" presName="parentLin" presStyleCnt="0"/>
      <dgm:spPr/>
    </dgm:pt>
    <dgm:pt modelId="{D718A6CA-82DA-46E2-97AB-D4D00FFD0F44}" type="pres">
      <dgm:prSet presAssocID="{35EF5D11-8B71-405E-8BE8-FD4D74E138DE}" presName="parentLeftMargin" presStyleLbl="node1" presStyleIdx="0" presStyleCnt="3"/>
      <dgm:spPr/>
    </dgm:pt>
    <dgm:pt modelId="{5B983336-DECD-460D-A2EA-ACB79F840852}" type="pres">
      <dgm:prSet presAssocID="{35EF5D11-8B71-405E-8BE8-FD4D74E138D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5D1C295-99BE-4F6B-B41F-666652DE6211}" type="pres">
      <dgm:prSet presAssocID="{35EF5D11-8B71-405E-8BE8-FD4D74E138DE}" presName="negativeSpace" presStyleCnt="0"/>
      <dgm:spPr/>
    </dgm:pt>
    <dgm:pt modelId="{120A16D3-2A00-4069-B5B8-7C2CD1A9F9AD}" type="pres">
      <dgm:prSet presAssocID="{35EF5D11-8B71-405E-8BE8-FD4D74E138DE}" presName="childText" presStyleLbl="conFgAcc1" presStyleIdx="0" presStyleCnt="3">
        <dgm:presLayoutVars>
          <dgm:bulletEnabled val="1"/>
        </dgm:presLayoutVars>
      </dgm:prSet>
      <dgm:spPr/>
    </dgm:pt>
    <dgm:pt modelId="{1A82F4A3-0136-4CD7-BDF6-12944171031D}" type="pres">
      <dgm:prSet presAssocID="{37C21C0D-B425-4BEE-9ACB-B60EF07E697E}" presName="spaceBetweenRectangles" presStyleCnt="0"/>
      <dgm:spPr/>
    </dgm:pt>
    <dgm:pt modelId="{8CF2E3A8-7957-4D80-8A9F-7C7782A9AEFF}" type="pres">
      <dgm:prSet presAssocID="{B463E952-500B-4324-A8CE-A6D6375C9B43}" presName="parentLin" presStyleCnt="0"/>
      <dgm:spPr/>
    </dgm:pt>
    <dgm:pt modelId="{E615E4A1-3922-40F6-8F6E-C26B3CF765BA}" type="pres">
      <dgm:prSet presAssocID="{B463E952-500B-4324-A8CE-A6D6375C9B43}" presName="parentLeftMargin" presStyleLbl="node1" presStyleIdx="0" presStyleCnt="3"/>
      <dgm:spPr/>
    </dgm:pt>
    <dgm:pt modelId="{F637444A-3C9A-471A-A6AF-81A527057D18}" type="pres">
      <dgm:prSet presAssocID="{B463E952-500B-4324-A8CE-A6D6375C9B4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C80620B-CF59-472A-A4FD-4161A92BDCE8}" type="pres">
      <dgm:prSet presAssocID="{B463E952-500B-4324-A8CE-A6D6375C9B43}" presName="negativeSpace" presStyleCnt="0"/>
      <dgm:spPr/>
    </dgm:pt>
    <dgm:pt modelId="{906AADA8-CB53-4A31-BC15-8135DD82C90C}" type="pres">
      <dgm:prSet presAssocID="{B463E952-500B-4324-A8CE-A6D6375C9B43}" presName="childText" presStyleLbl="conFgAcc1" presStyleIdx="1" presStyleCnt="3">
        <dgm:presLayoutVars>
          <dgm:bulletEnabled val="1"/>
        </dgm:presLayoutVars>
      </dgm:prSet>
      <dgm:spPr/>
    </dgm:pt>
    <dgm:pt modelId="{51615AC8-A89F-456D-BC5E-B375FB88946A}" type="pres">
      <dgm:prSet presAssocID="{DD8510E4-1F17-4600-BBB5-88F8149BD450}" presName="spaceBetweenRectangles" presStyleCnt="0"/>
      <dgm:spPr/>
    </dgm:pt>
    <dgm:pt modelId="{86EF8672-E62A-4E45-9DD8-A577A995F0EA}" type="pres">
      <dgm:prSet presAssocID="{1D8AE7B1-82A1-4EA1-9817-A2003786ECF4}" presName="parentLin" presStyleCnt="0"/>
      <dgm:spPr/>
    </dgm:pt>
    <dgm:pt modelId="{C45F0F6E-77A8-4A88-8CD2-87C4821A40B4}" type="pres">
      <dgm:prSet presAssocID="{1D8AE7B1-82A1-4EA1-9817-A2003786ECF4}" presName="parentLeftMargin" presStyleLbl="node1" presStyleIdx="1" presStyleCnt="3"/>
      <dgm:spPr/>
    </dgm:pt>
    <dgm:pt modelId="{D754F56F-11B4-4587-AA0C-B2C33526559D}" type="pres">
      <dgm:prSet presAssocID="{1D8AE7B1-82A1-4EA1-9817-A2003786ECF4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D2E5EE0B-8A29-4A50-9976-40FAB4B68B37}" type="pres">
      <dgm:prSet presAssocID="{1D8AE7B1-82A1-4EA1-9817-A2003786ECF4}" presName="negativeSpace" presStyleCnt="0"/>
      <dgm:spPr/>
    </dgm:pt>
    <dgm:pt modelId="{DFBBA7E9-6194-4D6E-AC21-89182C62705B}" type="pres">
      <dgm:prSet presAssocID="{1D8AE7B1-82A1-4EA1-9817-A2003786ECF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0F34B05-143F-4C8F-A015-66AF3A4A0033}" srcId="{B463E952-500B-4324-A8CE-A6D6375C9B43}" destId="{21C0E29B-87AE-4EC3-BF33-B9BB1611CFFA}" srcOrd="0" destOrd="0" parTransId="{8A9FC0BB-C014-463F-B922-80613A28F3BC}" sibTransId="{531DD5C0-BAD0-4C5C-BA32-EC6928BD5DDD}"/>
    <dgm:cxn modelId="{6E001310-686A-4D39-9C8C-7BF9315FEDE4}" type="presOf" srcId="{35EF5D11-8B71-405E-8BE8-FD4D74E138DE}" destId="{5B983336-DECD-460D-A2EA-ACB79F840852}" srcOrd="1" destOrd="0" presId="urn:microsoft.com/office/officeart/2005/8/layout/list1"/>
    <dgm:cxn modelId="{49467B4A-C3C1-4442-9CA5-DB1C8AD63A1B}" type="presOf" srcId="{B463E952-500B-4324-A8CE-A6D6375C9B43}" destId="{E615E4A1-3922-40F6-8F6E-C26B3CF765BA}" srcOrd="0" destOrd="0" presId="urn:microsoft.com/office/officeart/2005/8/layout/list1"/>
    <dgm:cxn modelId="{C95BBE74-4AFB-4103-9529-F2FE2F67DE2E}" type="presOf" srcId="{D469DC0D-E6CB-4138-87DE-D86190530FCE}" destId="{6CD920C8-4867-434B-83EB-D094E960C41F}" srcOrd="0" destOrd="0" presId="urn:microsoft.com/office/officeart/2005/8/layout/list1"/>
    <dgm:cxn modelId="{03559655-C37D-4363-AD25-06135A3039E0}" srcId="{D469DC0D-E6CB-4138-87DE-D86190530FCE}" destId="{35EF5D11-8B71-405E-8BE8-FD4D74E138DE}" srcOrd="0" destOrd="0" parTransId="{5D01C6A5-DB19-4397-B899-1F3577842139}" sibTransId="{37C21C0D-B425-4BEE-9ACB-B60EF07E697E}"/>
    <dgm:cxn modelId="{532B8F92-771B-406E-AA19-827DCF638352}" srcId="{D469DC0D-E6CB-4138-87DE-D86190530FCE}" destId="{B463E952-500B-4324-A8CE-A6D6375C9B43}" srcOrd="1" destOrd="0" parTransId="{21137A94-A779-46EF-B46A-30C478BE555D}" sibTransId="{DD8510E4-1F17-4600-BBB5-88F8149BD450}"/>
    <dgm:cxn modelId="{FFADAD93-F657-44FB-A919-D7D8AA327D21}" type="presOf" srcId="{1D8AE7B1-82A1-4EA1-9817-A2003786ECF4}" destId="{C45F0F6E-77A8-4A88-8CD2-87C4821A40B4}" srcOrd="0" destOrd="0" presId="urn:microsoft.com/office/officeart/2005/8/layout/list1"/>
    <dgm:cxn modelId="{D1F227A8-A76B-46FC-B9EF-F124C97F67F3}" type="presOf" srcId="{1D8AE7B1-82A1-4EA1-9817-A2003786ECF4}" destId="{D754F56F-11B4-4587-AA0C-B2C33526559D}" srcOrd="1" destOrd="0" presId="urn:microsoft.com/office/officeart/2005/8/layout/list1"/>
    <dgm:cxn modelId="{9ED20CAB-CF95-4A13-A398-EF8FDF08C4B7}" type="presOf" srcId="{21C0E29B-87AE-4EC3-BF33-B9BB1611CFFA}" destId="{906AADA8-CB53-4A31-BC15-8135DD82C90C}" srcOrd="0" destOrd="0" presId="urn:microsoft.com/office/officeart/2005/8/layout/list1"/>
    <dgm:cxn modelId="{91EA4CAD-BBE0-4463-9C38-305DFDCBD697}" type="presOf" srcId="{35EF5D11-8B71-405E-8BE8-FD4D74E138DE}" destId="{D718A6CA-82DA-46E2-97AB-D4D00FFD0F44}" srcOrd="0" destOrd="0" presId="urn:microsoft.com/office/officeart/2005/8/layout/list1"/>
    <dgm:cxn modelId="{001282AD-C2C8-48BD-9859-108E5FEBDE4C}" type="presOf" srcId="{724558EA-DB45-4F1D-BF43-40C2C40E57AB}" destId="{120A16D3-2A00-4069-B5B8-7C2CD1A9F9AD}" srcOrd="0" destOrd="0" presId="urn:microsoft.com/office/officeart/2005/8/layout/list1"/>
    <dgm:cxn modelId="{28A342B1-8B5A-4FC7-9CAF-5404B837EB2A}" srcId="{1D8AE7B1-82A1-4EA1-9817-A2003786ECF4}" destId="{8E0B452B-0966-482A-BC90-3D66C0D8018A}" srcOrd="0" destOrd="0" parTransId="{2903612C-1C08-4848-BA26-D79A293C05D0}" sibTransId="{AA485256-165C-4ABE-9309-BB6A52C95010}"/>
    <dgm:cxn modelId="{5E5913C7-A74B-49EE-84E8-BED111795505}" type="presOf" srcId="{8E0B452B-0966-482A-BC90-3D66C0D8018A}" destId="{DFBBA7E9-6194-4D6E-AC21-89182C62705B}" srcOrd="0" destOrd="0" presId="urn:microsoft.com/office/officeart/2005/8/layout/list1"/>
    <dgm:cxn modelId="{B1B78ECF-81BB-47ED-9468-F8784DBE83C8}" type="presOf" srcId="{B463E952-500B-4324-A8CE-A6D6375C9B43}" destId="{F637444A-3C9A-471A-A6AF-81A527057D18}" srcOrd="1" destOrd="0" presId="urn:microsoft.com/office/officeart/2005/8/layout/list1"/>
    <dgm:cxn modelId="{CF85BBDC-EEBA-4887-8FC7-646657325E8E}" srcId="{B463E952-500B-4324-A8CE-A6D6375C9B43}" destId="{D413C082-9D61-49CD-906D-45641C4A04B6}" srcOrd="1" destOrd="0" parTransId="{0855AFAD-10FA-4454-9BFF-7ABE856869D7}" sibTransId="{608DA0E3-CD13-4020-A5B3-ADE8DDE3685A}"/>
    <dgm:cxn modelId="{20D767E8-E172-4A2B-9D2D-4A2333AD8301}" srcId="{D469DC0D-E6CB-4138-87DE-D86190530FCE}" destId="{1D8AE7B1-82A1-4EA1-9817-A2003786ECF4}" srcOrd="2" destOrd="0" parTransId="{160111EF-C85D-4EC6-A870-C834D30E2BE6}" sibTransId="{BB50110D-9B63-4AFE-8AFE-A08B42824EC4}"/>
    <dgm:cxn modelId="{CDEDDEEE-B451-45B5-B82B-48F5F4301663}" type="presOf" srcId="{D413C082-9D61-49CD-906D-45641C4A04B6}" destId="{906AADA8-CB53-4A31-BC15-8135DD82C90C}" srcOrd="0" destOrd="1" presId="urn:microsoft.com/office/officeart/2005/8/layout/list1"/>
    <dgm:cxn modelId="{2211D7FA-6202-4423-A50A-8273A0EEBB6E}" srcId="{35EF5D11-8B71-405E-8BE8-FD4D74E138DE}" destId="{724558EA-DB45-4F1D-BF43-40C2C40E57AB}" srcOrd="0" destOrd="0" parTransId="{9895BD1E-1A53-4674-95CE-FC0DE06DD53C}" sibTransId="{E9DC43AB-E6FB-4A51-A023-D7BEAD396F2F}"/>
    <dgm:cxn modelId="{905FF531-0C27-4371-80CB-B8206DF661D0}" type="presParOf" srcId="{6CD920C8-4867-434B-83EB-D094E960C41F}" destId="{61B605B2-6616-4300-9819-4F0C2D273EE2}" srcOrd="0" destOrd="0" presId="urn:microsoft.com/office/officeart/2005/8/layout/list1"/>
    <dgm:cxn modelId="{BAF56FA4-3FDE-4399-9F2A-D6F5EACFAAE6}" type="presParOf" srcId="{61B605B2-6616-4300-9819-4F0C2D273EE2}" destId="{D718A6CA-82DA-46E2-97AB-D4D00FFD0F44}" srcOrd="0" destOrd="0" presId="urn:microsoft.com/office/officeart/2005/8/layout/list1"/>
    <dgm:cxn modelId="{74AB0006-A26F-4C53-AE4F-DF423B7AD5D0}" type="presParOf" srcId="{61B605B2-6616-4300-9819-4F0C2D273EE2}" destId="{5B983336-DECD-460D-A2EA-ACB79F840852}" srcOrd="1" destOrd="0" presId="urn:microsoft.com/office/officeart/2005/8/layout/list1"/>
    <dgm:cxn modelId="{FD10D477-BD12-4687-B0E9-652D56F06E90}" type="presParOf" srcId="{6CD920C8-4867-434B-83EB-D094E960C41F}" destId="{05D1C295-99BE-4F6B-B41F-666652DE6211}" srcOrd="1" destOrd="0" presId="urn:microsoft.com/office/officeart/2005/8/layout/list1"/>
    <dgm:cxn modelId="{3A1798B3-C726-4429-AD8F-ABFFA2895AAF}" type="presParOf" srcId="{6CD920C8-4867-434B-83EB-D094E960C41F}" destId="{120A16D3-2A00-4069-B5B8-7C2CD1A9F9AD}" srcOrd="2" destOrd="0" presId="urn:microsoft.com/office/officeart/2005/8/layout/list1"/>
    <dgm:cxn modelId="{0ECD4374-2C67-47DA-A118-F3A53C5A4011}" type="presParOf" srcId="{6CD920C8-4867-434B-83EB-D094E960C41F}" destId="{1A82F4A3-0136-4CD7-BDF6-12944171031D}" srcOrd="3" destOrd="0" presId="urn:microsoft.com/office/officeart/2005/8/layout/list1"/>
    <dgm:cxn modelId="{FEA9B474-C6D6-448C-9FAF-586CD726F1CC}" type="presParOf" srcId="{6CD920C8-4867-434B-83EB-D094E960C41F}" destId="{8CF2E3A8-7957-4D80-8A9F-7C7782A9AEFF}" srcOrd="4" destOrd="0" presId="urn:microsoft.com/office/officeart/2005/8/layout/list1"/>
    <dgm:cxn modelId="{A84B4364-B320-43FF-AE0D-9C4838D8C037}" type="presParOf" srcId="{8CF2E3A8-7957-4D80-8A9F-7C7782A9AEFF}" destId="{E615E4A1-3922-40F6-8F6E-C26B3CF765BA}" srcOrd="0" destOrd="0" presId="urn:microsoft.com/office/officeart/2005/8/layout/list1"/>
    <dgm:cxn modelId="{08B9327E-EC18-42B2-AA5D-864DCC05B67F}" type="presParOf" srcId="{8CF2E3A8-7957-4D80-8A9F-7C7782A9AEFF}" destId="{F637444A-3C9A-471A-A6AF-81A527057D18}" srcOrd="1" destOrd="0" presId="urn:microsoft.com/office/officeart/2005/8/layout/list1"/>
    <dgm:cxn modelId="{9C891EF5-E182-403E-A9DC-EB0EECDE8699}" type="presParOf" srcId="{6CD920C8-4867-434B-83EB-D094E960C41F}" destId="{AC80620B-CF59-472A-A4FD-4161A92BDCE8}" srcOrd="5" destOrd="0" presId="urn:microsoft.com/office/officeart/2005/8/layout/list1"/>
    <dgm:cxn modelId="{74472578-6E92-4368-8577-0E7955EAAC0E}" type="presParOf" srcId="{6CD920C8-4867-434B-83EB-D094E960C41F}" destId="{906AADA8-CB53-4A31-BC15-8135DD82C90C}" srcOrd="6" destOrd="0" presId="urn:microsoft.com/office/officeart/2005/8/layout/list1"/>
    <dgm:cxn modelId="{4A12023A-C41A-437C-8A39-4E16B618450B}" type="presParOf" srcId="{6CD920C8-4867-434B-83EB-D094E960C41F}" destId="{51615AC8-A89F-456D-BC5E-B375FB88946A}" srcOrd="7" destOrd="0" presId="urn:microsoft.com/office/officeart/2005/8/layout/list1"/>
    <dgm:cxn modelId="{A9ECCF03-0CED-4C0A-B6D1-CBFF496F3A59}" type="presParOf" srcId="{6CD920C8-4867-434B-83EB-D094E960C41F}" destId="{86EF8672-E62A-4E45-9DD8-A577A995F0EA}" srcOrd="8" destOrd="0" presId="urn:microsoft.com/office/officeart/2005/8/layout/list1"/>
    <dgm:cxn modelId="{F7B4B3AF-2474-46F7-82BE-8C4EBDAC00C8}" type="presParOf" srcId="{86EF8672-E62A-4E45-9DD8-A577A995F0EA}" destId="{C45F0F6E-77A8-4A88-8CD2-87C4821A40B4}" srcOrd="0" destOrd="0" presId="urn:microsoft.com/office/officeart/2005/8/layout/list1"/>
    <dgm:cxn modelId="{D0D4B074-CAD6-4AAA-B96D-3502F6DAB04F}" type="presParOf" srcId="{86EF8672-E62A-4E45-9DD8-A577A995F0EA}" destId="{D754F56F-11B4-4587-AA0C-B2C33526559D}" srcOrd="1" destOrd="0" presId="urn:microsoft.com/office/officeart/2005/8/layout/list1"/>
    <dgm:cxn modelId="{B624257C-4B6C-432D-ABF2-C66268F3B15F}" type="presParOf" srcId="{6CD920C8-4867-434B-83EB-D094E960C41F}" destId="{D2E5EE0B-8A29-4A50-9976-40FAB4B68B37}" srcOrd="9" destOrd="0" presId="urn:microsoft.com/office/officeart/2005/8/layout/list1"/>
    <dgm:cxn modelId="{21B3EEED-D26E-4924-9A77-BCC97258CFA1}" type="presParOf" srcId="{6CD920C8-4867-434B-83EB-D094E960C41F}" destId="{DFBBA7E9-6194-4D6E-AC21-89182C62705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469DC0D-E6CB-4138-87DE-D86190530FCE}" type="doc">
      <dgm:prSet loTypeId="urn:microsoft.com/office/officeart/2005/8/layout/list1" loCatId="list" qsTypeId="urn:microsoft.com/office/officeart/2005/8/quickstyle/simple5" qsCatId="simple" csTypeId="urn:microsoft.com/office/officeart/2005/8/colors/accent4_2" csCatId="accent4" phldr="1"/>
      <dgm:spPr/>
    </dgm:pt>
    <dgm:pt modelId="{35EF5D11-8B71-405E-8BE8-FD4D74E138DE}">
      <dgm:prSet phldrT="[Testo]"/>
      <dgm:spPr/>
      <dgm:t>
        <a:bodyPr/>
        <a:lstStyle/>
        <a:p>
          <a:r>
            <a:rPr lang="it-IT" dirty="0"/>
            <a:t>spese di sussistenza</a:t>
          </a:r>
        </a:p>
      </dgm:t>
    </dgm:pt>
    <dgm:pt modelId="{5D01C6A5-DB19-4397-B899-1F3577842139}" type="parTrans" cxnId="{03559655-C37D-4363-AD25-06135A3039E0}">
      <dgm:prSet/>
      <dgm:spPr/>
      <dgm:t>
        <a:bodyPr/>
        <a:lstStyle/>
        <a:p>
          <a:endParaRPr lang="it-IT"/>
        </a:p>
      </dgm:t>
    </dgm:pt>
    <dgm:pt modelId="{37C21C0D-B425-4BEE-9ACB-B60EF07E697E}" type="sibTrans" cxnId="{03559655-C37D-4363-AD25-06135A3039E0}">
      <dgm:prSet/>
      <dgm:spPr/>
      <dgm:t>
        <a:bodyPr/>
        <a:lstStyle/>
        <a:p>
          <a:endParaRPr lang="it-IT"/>
        </a:p>
      </dgm:t>
    </dgm:pt>
    <dgm:pt modelId="{B463E952-500B-4324-A8CE-A6D6375C9B43}">
      <dgm:prSet phldrT="[Testo]"/>
      <dgm:spPr/>
      <dgm:t>
        <a:bodyPr/>
        <a:lstStyle/>
        <a:p>
          <a:r>
            <a:rPr lang="it-IT" dirty="0"/>
            <a:t>spese di viaggio (rimborso)</a:t>
          </a:r>
        </a:p>
      </dgm:t>
    </dgm:pt>
    <dgm:pt modelId="{21137A94-A779-46EF-B46A-30C478BE555D}" type="parTrans" cxnId="{532B8F92-771B-406E-AA19-827DCF638352}">
      <dgm:prSet/>
      <dgm:spPr/>
      <dgm:t>
        <a:bodyPr/>
        <a:lstStyle/>
        <a:p>
          <a:endParaRPr lang="it-IT"/>
        </a:p>
      </dgm:t>
    </dgm:pt>
    <dgm:pt modelId="{DD8510E4-1F17-4600-BBB5-88F8149BD450}" type="sibTrans" cxnId="{532B8F92-771B-406E-AA19-827DCF638352}">
      <dgm:prSet/>
      <dgm:spPr/>
      <dgm:t>
        <a:bodyPr/>
        <a:lstStyle/>
        <a:p>
          <a:endParaRPr lang="it-IT"/>
        </a:p>
      </dgm:t>
    </dgm:pt>
    <dgm:pt modelId="{724558EA-DB45-4F1D-BF43-40C2C40E57AB}">
      <dgm:prSet custT="1"/>
      <dgm:spPr/>
      <dgm:t>
        <a:bodyPr/>
        <a:lstStyle/>
        <a:p>
          <a:pPr algn="l"/>
          <a:r>
            <a:rPr lang="it-IT" sz="1800" b="1" dirty="0"/>
            <a:t>€ 700 mensili (giorni di effettiva permanenza) </a:t>
          </a:r>
        </a:p>
      </dgm:t>
    </dgm:pt>
    <dgm:pt modelId="{9895BD1E-1A53-4674-95CE-FC0DE06DD53C}" type="parTrans" cxnId="{2211D7FA-6202-4423-A50A-8273A0EEBB6E}">
      <dgm:prSet/>
      <dgm:spPr/>
      <dgm:t>
        <a:bodyPr/>
        <a:lstStyle/>
        <a:p>
          <a:endParaRPr lang="it-IT"/>
        </a:p>
      </dgm:t>
    </dgm:pt>
    <dgm:pt modelId="{E9DC43AB-E6FB-4A51-A023-D7BEAD396F2F}" type="sibTrans" cxnId="{2211D7FA-6202-4423-A50A-8273A0EEBB6E}">
      <dgm:prSet/>
      <dgm:spPr/>
      <dgm:t>
        <a:bodyPr/>
        <a:lstStyle/>
        <a:p>
          <a:endParaRPr lang="it-IT"/>
        </a:p>
      </dgm:t>
    </dgm:pt>
    <dgm:pt modelId="{21C0E29B-87AE-4EC3-BF33-B9BB1611CFFA}">
      <dgm:prSet custT="1"/>
      <dgm:spPr/>
      <dgm:t>
        <a:bodyPr/>
        <a:lstStyle/>
        <a:p>
          <a:r>
            <a:rPr lang="it-IT" sz="1800" b="1" dirty="0"/>
            <a:t>contributo per le spese di viaggio: gli importi sono stabiliti dal Programma Erasmus+ in rapporto alla distanza chilometrica tra Bologna e la sede centrale dell’Università convenzionata. Gli importi sono dei massimali di spesa, lo studente verrà pertanto rimborsato del costo effettivo del biglietto fino al massimale indicato per ogni destinazione. Dettagli a pag. 5 del bando.</a:t>
          </a:r>
        </a:p>
      </dgm:t>
    </dgm:pt>
    <dgm:pt modelId="{8A9FC0BB-C014-463F-B922-80613A28F3BC}" type="parTrans" cxnId="{E0F34B05-143F-4C8F-A015-66AF3A4A0033}">
      <dgm:prSet/>
      <dgm:spPr/>
      <dgm:t>
        <a:bodyPr/>
        <a:lstStyle/>
        <a:p>
          <a:endParaRPr lang="it-IT"/>
        </a:p>
      </dgm:t>
    </dgm:pt>
    <dgm:pt modelId="{531DD5C0-BAD0-4C5C-BA32-EC6928BD5DDD}" type="sibTrans" cxnId="{E0F34B05-143F-4C8F-A015-66AF3A4A0033}">
      <dgm:prSet/>
      <dgm:spPr/>
      <dgm:t>
        <a:bodyPr/>
        <a:lstStyle/>
        <a:p>
          <a:endParaRPr lang="it-IT"/>
        </a:p>
      </dgm:t>
    </dgm:pt>
    <dgm:pt modelId="{6CD920C8-4867-434B-83EB-D094E960C41F}" type="pres">
      <dgm:prSet presAssocID="{D469DC0D-E6CB-4138-87DE-D86190530FCE}" presName="linear" presStyleCnt="0">
        <dgm:presLayoutVars>
          <dgm:dir/>
          <dgm:animLvl val="lvl"/>
          <dgm:resizeHandles val="exact"/>
        </dgm:presLayoutVars>
      </dgm:prSet>
      <dgm:spPr/>
    </dgm:pt>
    <dgm:pt modelId="{61B605B2-6616-4300-9819-4F0C2D273EE2}" type="pres">
      <dgm:prSet presAssocID="{35EF5D11-8B71-405E-8BE8-FD4D74E138DE}" presName="parentLin" presStyleCnt="0"/>
      <dgm:spPr/>
    </dgm:pt>
    <dgm:pt modelId="{D718A6CA-82DA-46E2-97AB-D4D00FFD0F44}" type="pres">
      <dgm:prSet presAssocID="{35EF5D11-8B71-405E-8BE8-FD4D74E138DE}" presName="parentLeftMargin" presStyleLbl="node1" presStyleIdx="0" presStyleCnt="2"/>
      <dgm:spPr/>
    </dgm:pt>
    <dgm:pt modelId="{5B983336-DECD-460D-A2EA-ACB79F840852}" type="pres">
      <dgm:prSet presAssocID="{35EF5D11-8B71-405E-8BE8-FD4D74E138D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5D1C295-99BE-4F6B-B41F-666652DE6211}" type="pres">
      <dgm:prSet presAssocID="{35EF5D11-8B71-405E-8BE8-FD4D74E138DE}" presName="negativeSpace" presStyleCnt="0"/>
      <dgm:spPr/>
    </dgm:pt>
    <dgm:pt modelId="{120A16D3-2A00-4069-B5B8-7C2CD1A9F9AD}" type="pres">
      <dgm:prSet presAssocID="{35EF5D11-8B71-405E-8BE8-FD4D74E138DE}" presName="childText" presStyleLbl="conFgAcc1" presStyleIdx="0" presStyleCnt="2">
        <dgm:presLayoutVars>
          <dgm:bulletEnabled val="1"/>
        </dgm:presLayoutVars>
      </dgm:prSet>
      <dgm:spPr/>
    </dgm:pt>
    <dgm:pt modelId="{1A82F4A3-0136-4CD7-BDF6-12944171031D}" type="pres">
      <dgm:prSet presAssocID="{37C21C0D-B425-4BEE-9ACB-B60EF07E697E}" presName="spaceBetweenRectangles" presStyleCnt="0"/>
      <dgm:spPr/>
    </dgm:pt>
    <dgm:pt modelId="{8CF2E3A8-7957-4D80-8A9F-7C7782A9AEFF}" type="pres">
      <dgm:prSet presAssocID="{B463E952-500B-4324-A8CE-A6D6375C9B43}" presName="parentLin" presStyleCnt="0"/>
      <dgm:spPr/>
    </dgm:pt>
    <dgm:pt modelId="{E615E4A1-3922-40F6-8F6E-C26B3CF765BA}" type="pres">
      <dgm:prSet presAssocID="{B463E952-500B-4324-A8CE-A6D6375C9B43}" presName="parentLeftMargin" presStyleLbl="node1" presStyleIdx="0" presStyleCnt="2"/>
      <dgm:spPr/>
    </dgm:pt>
    <dgm:pt modelId="{F637444A-3C9A-471A-A6AF-81A527057D18}" type="pres">
      <dgm:prSet presAssocID="{B463E952-500B-4324-A8CE-A6D6375C9B43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AC80620B-CF59-472A-A4FD-4161A92BDCE8}" type="pres">
      <dgm:prSet presAssocID="{B463E952-500B-4324-A8CE-A6D6375C9B43}" presName="negativeSpace" presStyleCnt="0"/>
      <dgm:spPr/>
    </dgm:pt>
    <dgm:pt modelId="{906AADA8-CB53-4A31-BC15-8135DD82C90C}" type="pres">
      <dgm:prSet presAssocID="{B463E952-500B-4324-A8CE-A6D6375C9B43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E0F34B05-143F-4C8F-A015-66AF3A4A0033}" srcId="{B463E952-500B-4324-A8CE-A6D6375C9B43}" destId="{21C0E29B-87AE-4EC3-BF33-B9BB1611CFFA}" srcOrd="0" destOrd="0" parTransId="{8A9FC0BB-C014-463F-B922-80613A28F3BC}" sibTransId="{531DD5C0-BAD0-4C5C-BA32-EC6928BD5DDD}"/>
    <dgm:cxn modelId="{FADBAF1A-7DC6-4931-AB76-87DA43F2439A}" type="presOf" srcId="{B463E952-500B-4324-A8CE-A6D6375C9B43}" destId="{E615E4A1-3922-40F6-8F6E-C26B3CF765BA}" srcOrd="0" destOrd="0" presId="urn:microsoft.com/office/officeart/2005/8/layout/list1"/>
    <dgm:cxn modelId="{EDA46050-9353-4464-A2D7-77F1419F78FB}" type="presOf" srcId="{35EF5D11-8B71-405E-8BE8-FD4D74E138DE}" destId="{5B983336-DECD-460D-A2EA-ACB79F840852}" srcOrd="1" destOrd="0" presId="urn:microsoft.com/office/officeart/2005/8/layout/list1"/>
    <dgm:cxn modelId="{03559655-C37D-4363-AD25-06135A3039E0}" srcId="{D469DC0D-E6CB-4138-87DE-D86190530FCE}" destId="{35EF5D11-8B71-405E-8BE8-FD4D74E138DE}" srcOrd="0" destOrd="0" parTransId="{5D01C6A5-DB19-4397-B899-1F3577842139}" sibTransId="{37C21C0D-B425-4BEE-9ACB-B60EF07E697E}"/>
    <dgm:cxn modelId="{532B8F92-771B-406E-AA19-827DCF638352}" srcId="{D469DC0D-E6CB-4138-87DE-D86190530FCE}" destId="{B463E952-500B-4324-A8CE-A6D6375C9B43}" srcOrd="1" destOrd="0" parTransId="{21137A94-A779-46EF-B46A-30C478BE555D}" sibTransId="{DD8510E4-1F17-4600-BBB5-88F8149BD450}"/>
    <dgm:cxn modelId="{03AF499E-5EC4-48DE-B814-BEBC5293EDBB}" type="presOf" srcId="{D469DC0D-E6CB-4138-87DE-D86190530FCE}" destId="{6CD920C8-4867-434B-83EB-D094E960C41F}" srcOrd="0" destOrd="0" presId="urn:microsoft.com/office/officeart/2005/8/layout/list1"/>
    <dgm:cxn modelId="{78BB2FA4-EB69-44C1-8641-F5FE2AFB13D6}" type="presOf" srcId="{21C0E29B-87AE-4EC3-BF33-B9BB1611CFFA}" destId="{906AADA8-CB53-4A31-BC15-8135DD82C90C}" srcOrd="0" destOrd="0" presId="urn:microsoft.com/office/officeart/2005/8/layout/list1"/>
    <dgm:cxn modelId="{345C71A8-AA05-4F21-A6D3-CC216E12E51A}" type="presOf" srcId="{35EF5D11-8B71-405E-8BE8-FD4D74E138DE}" destId="{D718A6CA-82DA-46E2-97AB-D4D00FFD0F44}" srcOrd="0" destOrd="0" presId="urn:microsoft.com/office/officeart/2005/8/layout/list1"/>
    <dgm:cxn modelId="{BDF5D1E6-7ED8-462D-99F7-8AC1B9985015}" type="presOf" srcId="{724558EA-DB45-4F1D-BF43-40C2C40E57AB}" destId="{120A16D3-2A00-4069-B5B8-7C2CD1A9F9AD}" srcOrd="0" destOrd="0" presId="urn:microsoft.com/office/officeart/2005/8/layout/list1"/>
    <dgm:cxn modelId="{F9F3B9F0-5CE3-42FE-A26D-D496BECDB119}" type="presOf" srcId="{B463E952-500B-4324-A8CE-A6D6375C9B43}" destId="{F637444A-3C9A-471A-A6AF-81A527057D18}" srcOrd="1" destOrd="0" presId="urn:microsoft.com/office/officeart/2005/8/layout/list1"/>
    <dgm:cxn modelId="{2211D7FA-6202-4423-A50A-8273A0EEBB6E}" srcId="{35EF5D11-8B71-405E-8BE8-FD4D74E138DE}" destId="{724558EA-DB45-4F1D-BF43-40C2C40E57AB}" srcOrd="0" destOrd="0" parTransId="{9895BD1E-1A53-4674-95CE-FC0DE06DD53C}" sibTransId="{E9DC43AB-E6FB-4A51-A023-D7BEAD396F2F}"/>
    <dgm:cxn modelId="{BE9CCCD9-6DFC-4E25-BF3C-F74BA1A5A038}" type="presParOf" srcId="{6CD920C8-4867-434B-83EB-D094E960C41F}" destId="{61B605B2-6616-4300-9819-4F0C2D273EE2}" srcOrd="0" destOrd="0" presId="urn:microsoft.com/office/officeart/2005/8/layout/list1"/>
    <dgm:cxn modelId="{4C067BAE-6FB5-473E-8C10-7CF3D7D9AAA2}" type="presParOf" srcId="{61B605B2-6616-4300-9819-4F0C2D273EE2}" destId="{D718A6CA-82DA-46E2-97AB-D4D00FFD0F44}" srcOrd="0" destOrd="0" presId="urn:microsoft.com/office/officeart/2005/8/layout/list1"/>
    <dgm:cxn modelId="{199C4D91-70FE-48BA-A5B3-332EB3B27F44}" type="presParOf" srcId="{61B605B2-6616-4300-9819-4F0C2D273EE2}" destId="{5B983336-DECD-460D-A2EA-ACB79F840852}" srcOrd="1" destOrd="0" presId="urn:microsoft.com/office/officeart/2005/8/layout/list1"/>
    <dgm:cxn modelId="{29BAF7B0-3A2B-480E-B60F-A6F64721A8E3}" type="presParOf" srcId="{6CD920C8-4867-434B-83EB-D094E960C41F}" destId="{05D1C295-99BE-4F6B-B41F-666652DE6211}" srcOrd="1" destOrd="0" presId="urn:microsoft.com/office/officeart/2005/8/layout/list1"/>
    <dgm:cxn modelId="{FD458151-468D-4CEE-9507-A8FF086F3BFB}" type="presParOf" srcId="{6CD920C8-4867-434B-83EB-D094E960C41F}" destId="{120A16D3-2A00-4069-B5B8-7C2CD1A9F9AD}" srcOrd="2" destOrd="0" presId="urn:microsoft.com/office/officeart/2005/8/layout/list1"/>
    <dgm:cxn modelId="{84B17C8E-3B60-4041-904D-252901F1058F}" type="presParOf" srcId="{6CD920C8-4867-434B-83EB-D094E960C41F}" destId="{1A82F4A3-0136-4CD7-BDF6-12944171031D}" srcOrd="3" destOrd="0" presId="urn:microsoft.com/office/officeart/2005/8/layout/list1"/>
    <dgm:cxn modelId="{F20B8534-7C39-45D9-B9E7-856F5E9C1A54}" type="presParOf" srcId="{6CD920C8-4867-434B-83EB-D094E960C41F}" destId="{8CF2E3A8-7957-4D80-8A9F-7C7782A9AEFF}" srcOrd="4" destOrd="0" presId="urn:microsoft.com/office/officeart/2005/8/layout/list1"/>
    <dgm:cxn modelId="{CFB0B76A-0F23-4F5A-AF2E-D3BBBB9BCBAE}" type="presParOf" srcId="{8CF2E3A8-7957-4D80-8A9F-7C7782A9AEFF}" destId="{E615E4A1-3922-40F6-8F6E-C26B3CF765BA}" srcOrd="0" destOrd="0" presId="urn:microsoft.com/office/officeart/2005/8/layout/list1"/>
    <dgm:cxn modelId="{AF912765-8539-4BDD-928B-9D31693909E6}" type="presParOf" srcId="{8CF2E3A8-7957-4D80-8A9F-7C7782A9AEFF}" destId="{F637444A-3C9A-471A-A6AF-81A527057D18}" srcOrd="1" destOrd="0" presId="urn:microsoft.com/office/officeart/2005/8/layout/list1"/>
    <dgm:cxn modelId="{C43B8404-36C3-4FF1-B1FA-5E7D7611C7E7}" type="presParOf" srcId="{6CD920C8-4867-434B-83EB-D094E960C41F}" destId="{AC80620B-CF59-472A-A4FD-4161A92BDCE8}" srcOrd="5" destOrd="0" presId="urn:microsoft.com/office/officeart/2005/8/layout/list1"/>
    <dgm:cxn modelId="{A0001C27-0974-4389-ADC8-04AE9142F8FC}" type="presParOf" srcId="{6CD920C8-4867-434B-83EB-D094E960C41F}" destId="{906AADA8-CB53-4A31-BC15-8135DD82C90C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AD58E85-E414-4067-8920-EB6F540F775A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EBE26CD1-52A6-4BC4-A843-11553B721908}">
      <dgm:prSet phldrT="[Testo]" custT="1"/>
      <dgm:spPr/>
      <dgm:t>
        <a:bodyPr/>
        <a:lstStyle/>
        <a:p>
          <a:r>
            <a:rPr lang="it-IT" sz="1800" b="1" dirty="0"/>
            <a:t>A.A.2022/23 iscritti al 3° anno/F.C. L</a:t>
          </a:r>
        </a:p>
      </dgm:t>
    </dgm:pt>
    <dgm:pt modelId="{265EF813-DFD9-4430-8A54-9F79587C3828}" type="parTrans" cxnId="{DE10FF22-E6DD-4CFC-AA6F-4BA523CCAA66}">
      <dgm:prSet/>
      <dgm:spPr/>
      <dgm:t>
        <a:bodyPr/>
        <a:lstStyle/>
        <a:p>
          <a:endParaRPr lang="it-IT"/>
        </a:p>
      </dgm:t>
    </dgm:pt>
    <dgm:pt modelId="{2A01F79D-B181-41E4-8E8F-7B8A89DD9030}" type="sibTrans" cxnId="{DE10FF22-E6DD-4CFC-AA6F-4BA523CCAA66}">
      <dgm:prSet/>
      <dgm:spPr/>
      <dgm:t>
        <a:bodyPr/>
        <a:lstStyle/>
        <a:p>
          <a:endParaRPr lang="it-IT"/>
        </a:p>
      </dgm:t>
    </dgm:pt>
    <dgm:pt modelId="{1AA12480-A831-4A2A-9848-2D52CC01BC97}">
      <dgm:prSet phldrT="[Testo]" custT="1"/>
      <dgm:spPr/>
      <dgm:t>
        <a:bodyPr/>
        <a:lstStyle/>
        <a:p>
          <a:r>
            <a:rPr lang="it-IT" sz="1800" b="1" dirty="0"/>
            <a:t>A.A. 2023/24 partenza al 1° anno LM</a:t>
          </a:r>
        </a:p>
      </dgm:t>
    </dgm:pt>
    <dgm:pt modelId="{2CB48A2B-39D5-4398-AA37-D07D063EA043}" type="parTrans" cxnId="{4A815909-CF87-4EF3-A654-16BF364AB47E}">
      <dgm:prSet/>
      <dgm:spPr/>
      <dgm:t>
        <a:bodyPr/>
        <a:lstStyle/>
        <a:p>
          <a:endParaRPr lang="it-IT"/>
        </a:p>
      </dgm:t>
    </dgm:pt>
    <dgm:pt modelId="{6B06E438-EC99-4CC5-8AE2-3BB0BA4DEB6A}" type="sibTrans" cxnId="{4A815909-CF87-4EF3-A654-16BF364AB47E}">
      <dgm:prSet/>
      <dgm:spPr/>
      <dgm:t>
        <a:bodyPr/>
        <a:lstStyle/>
        <a:p>
          <a:endParaRPr lang="it-IT"/>
        </a:p>
      </dgm:t>
    </dgm:pt>
    <dgm:pt modelId="{ACFB70CB-18EF-47D7-A36F-67736941CFB2}">
      <dgm:prSet phldrT="[Testo]" custT="1"/>
      <dgm:spPr/>
      <dgm:t>
        <a:bodyPr/>
        <a:lstStyle/>
        <a:p>
          <a:r>
            <a:rPr lang="it-IT" sz="1800" b="1" dirty="0" err="1"/>
            <a:t>AlmaRM</a:t>
          </a:r>
          <a:r>
            <a:rPr lang="it-IT" sz="1800" b="1" dirty="0"/>
            <a:t> opzione «carriera futura»</a:t>
          </a:r>
        </a:p>
      </dgm:t>
    </dgm:pt>
    <dgm:pt modelId="{E4179D95-7363-4D84-960E-D6F41482AA74}" type="parTrans" cxnId="{FEDEB0C7-E36C-4E5C-913E-967489BFBC24}">
      <dgm:prSet/>
      <dgm:spPr/>
      <dgm:t>
        <a:bodyPr/>
        <a:lstStyle/>
        <a:p>
          <a:endParaRPr lang="it-IT"/>
        </a:p>
      </dgm:t>
    </dgm:pt>
    <dgm:pt modelId="{8CB1C554-ADED-4B8E-AB0D-FECF0828BCB5}" type="sibTrans" cxnId="{FEDEB0C7-E36C-4E5C-913E-967489BFBC24}">
      <dgm:prSet/>
      <dgm:spPr/>
      <dgm:t>
        <a:bodyPr/>
        <a:lstStyle/>
        <a:p>
          <a:endParaRPr lang="it-IT"/>
        </a:p>
      </dgm:t>
    </dgm:pt>
    <dgm:pt modelId="{53F41156-073A-449B-86A5-DD8B1AB1EA6B}" type="pres">
      <dgm:prSet presAssocID="{FAD58E85-E414-4067-8920-EB6F540F775A}" presName="Name0" presStyleCnt="0">
        <dgm:presLayoutVars>
          <dgm:dir/>
          <dgm:animLvl val="lvl"/>
          <dgm:resizeHandles val="exact"/>
        </dgm:presLayoutVars>
      </dgm:prSet>
      <dgm:spPr/>
    </dgm:pt>
    <dgm:pt modelId="{54A5A83C-B800-4C80-8179-EC4824AE2677}" type="pres">
      <dgm:prSet presAssocID="{EBE26CD1-52A6-4BC4-A843-11553B721908}" presName="parTxOnly" presStyleLbl="node1" presStyleIdx="0" presStyleCnt="3" custScaleX="127174" custScaleY="93254">
        <dgm:presLayoutVars>
          <dgm:chMax val="0"/>
          <dgm:chPref val="0"/>
          <dgm:bulletEnabled val="1"/>
        </dgm:presLayoutVars>
      </dgm:prSet>
      <dgm:spPr/>
    </dgm:pt>
    <dgm:pt modelId="{8FDB4E26-55A3-42AF-ACB0-F649C92CC3AA}" type="pres">
      <dgm:prSet presAssocID="{2A01F79D-B181-41E4-8E8F-7B8A89DD9030}" presName="parTxOnlySpace" presStyleCnt="0"/>
      <dgm:spPr/>
    </dgm:pt>
    <dgm:pt modelId="{7D9ED7F5-E599-4053-9263-EE004E376614}" type="pres">
      <dgm:prSet presAssocID="{1AA12480-A831-4A2A-9848-2D52CC01BC97}" presName="parTxOnly" presStyleLbl="node1" presStyleIdx="1" presStyleCnt="3" custScaleX="133369" custScaleY="93254">
        <dgm:presLayoutVars>
          <dgm:chMax val="0"/>
          <dgm:chPref val="0"/>
          <dgm:bulletEnabled val="1"/>
        </dgm:presLayoutVars>
      </dgm:prSet>
      <dgm:spPr/>
    </dgm:pt>
    <dgm:pt modelId="{5A0F41FC-7E12-459B-A6C7-7E25F7411E01}" type="pres">
      <dgm:prSet presAssocID="{6B06E438-EC99-4CC5-8AE2-3BB0BA4DEB6A}" presName="parTxOnlySpace" presStyleCnt="0"/>
      <dgm:spPr/>
    </dgm:pt>
    <dgm:pt modelId="{D0072D83-17D9-4710-9B37-7CD54A2C3EAE}" type="pres">
      <dgm:prSet presAssocID="{ACFB70CB-18EF-47D7-A36F-67736941CFB2}" presName="parTxOnly" presStyleLbl="node1" presStyleIdx="2" presStyleCnt="3" custScaleX="130046" custScaleY="93254">
        <dgm:presLayoutVars>
          <dgm:chMax val="0"/>
          <dgm:chPref val="0"/>
          <dgm:bulletEnabled val="1"/>
        </dgm:presLayoutVars>
      </dgm:prSet>
      <dgm:spPr/>
    </dgm:pt>
  </dgm:ptLst>
  <dgm:cxnLst>
    <dgm:cxn modelId="{4A815909-CF87-4EF3-A654-16BF364AB47E}" srcId="{FAD58E85-E414-4067-8920-EB6F540F775A}" destId="{1AA12480-A831-4A2A-9848-2D52CC01BC97}" srcOrd="1" destOrd="0" parTransId="{2CB48A2B-39D5-4398-AA37-D07D063EA043}" sibTransId="{6B06E438-EC99-4CC5-8AE2-3BB0BA4DEB6A}"/>
    <dgm:cxn modelId="{DE10FF22-E6DD-4CFC-AA6F-4BA523CCAA66}" srcId="{FAD58E85-E414-4067-8920-EB6F540F775A}" destId="{EBE26CD1-52A6-4BC4-A843-11553B721908}" srcOrd="0" destOrd="0" parTransId="{265EF813-DFD9-4430-8A54-9F79587C3828}" sibTransId="{2A01F79D-B181-41E4-8E8F-7B8A89DD9030}"/>
    <dgm:cxn modelId="{04D8126E-76EE-4EE4-9F1A-1D3B1374490B}" type="presOf" srcId="{EBE26CD1-52A6-4BC4-A843-11553B721908}" destId="{54A5A83C-B800-4C80-8179-EC4824AE2677}" srcOrd="0" destOrd="0" presId="urn:microsoft.com/office/officeart/2005/8/layout/chevron1"/>
    <dgm:cxn modelId="{F8BA7A58-DD32-4666-AE51-187BC5BB1284}" type="presOf" srcId="{1AA12480-A831-4A2A-9848-2D52CC01BC97}" destId="{7D9ED7F5-E599-4053-9263-EE004E376614}" srcOrd="0" destOrd="0" presId="urn:microsoft.com/office/officeart/2005/8/layout/chevron1"/>
    <dgm:cxn modelId="{1F5CF77A-FEF3-4A9A-9CF6-4A410815C7EE}" type="presOf" srcId="{ACFB70CB-18EF-47D7-A36F-67736941CFB2}" destId="{D0072D83-17D9-4710-9B37-7CD54A2C3EAE}" srcOrd="0" destOrd="0" presId="urn:microsoft.com/office/officeart/2005/8/layout/chevron1"/>
    <dgm:cxn modelId="{AB333294-4482-43A3-9787-5218B372B571}" type="presOf" srcId="{FAD58E85-E414-4067-8920-EB6F540F775A}" destId="{53F41156-073A-449B-86A5-DD8B1AB1EA6B}" srcOrd="0" destOrd="0" presId="urn:microsoft.com/office/officeart/2005/8/layout/chevron1"/>
    <dgm:cxn modelId="{FEDEB0C7-E36C-4E5C-913E-967489BFBC24}" srcId="{FAD58E85-E414-4067-8920-EB6F540F775A}" destId="{ACFB70CB-18EF-47D7-A36F-67736941CFB2}" srcOrd="2" destOrd="0" parTransId="{E4179D95-7363-4D84-960E-D6F41482AA74}" sibTransId="{8CB1C554-ADED-4B8E-AB0D-FECF0828BCB5}"/>
    <dgm:cxn modelId="{D60DF5C5-1222-4B41-ADDF-652FE8F79984}" type="presParOf" srcId="{53F41156-073A-449B-86A5-DD8B1AB1EA6B}" destId="{54A5A83C-B800-4C80-8179-EC4824AE2677}" srcOrd="0" destOrd="0" presId="urn:microsoft.com/office/officeart/2005/8/layout/chevron1"/>
    <dgm:cxn modelId="{62C3BE1F-A2DC-4996-9BC9-5F569CA204A6}" type="presParOf" srcId="{53F41156-073A-449B-86A5-DD8B1AB1EA6B}" destId="{8FDB4E26-55A3-42AF-ACB0-F649C92CC3AA}" srcOrd="1" destOrd="0" presId="urn:microsoft.com/office/officeart/2005/8/layout/chevron1"/>
    <dgm:cxn modelId="{B6576A9D-A994-499D-B78A-4B8ED985521F}" type="presParOf" srcId="{53F41156-073A-449B-86A5-DD8B1AB1EA6B}" destId="{7D9ED7F5-E599-4053-9263-EE004E376614}" srcOrd="2" destOrd="0" presId="urn:microsoft.com/office/officeart/2005/8/layout/chevron1"/>
    <dgm:cxn modelId="{BB8E389D-6463-4FC3-8E97-863BC1F92ED2}" type="presParOf" srcId="{53F41156-073A-449B-86A5-DD8B1AB1EA6B}" destId="{5A0F41FC-7E12-459B-A6C7-7E25F7411E01}" srcOrd="3" destOrd="0" presId="urn:microsoft.com/office/officeart/2005/8/layout/chevron1"/>
    <dgm:cxn modelId="{62CCE880-5587-4CD0-A10D-65A991EF6B6F}" type="presParOf" srcId="{53F41156-073A-449B-86A5-DD8B1AB1EA6B}" destId="{D0072D83-17D9-4710-9B37-7CD54A2C3EAE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A716D7-BE2A-4953-8078-0DBE91648A76}">
      <dsp:nvSpPr>
        <dsp:cNvPr id="0" name=""/>
        <dsp:cNvSpPr/>
      </dsp:nvSpPr>
      <dsp:spPr>
        <a:xfrm>
          <a:off x="5890" y="1191438"/>
          <a:ext cx="2544194" cy="1899187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589DF8-2D39-4CF6-AF8A-1C26FE9C6574}">
      <dsp:nvSpPr>
        <dsp:cNvPr id="0" name=""/>
        <dsp:cNvSpPr/>
      </dsp:nvSpPr>
      <dsp:spPr>
        <a:xfrm>
          <a:off x="5890" y="3090626"/>
          <a:ext cx="2544194" cy="816650"/>
        </a:xfrm>
        <a:prstGeom prst="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0" rIns="33020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/>
            <a:t>Europa</a:t>
          </a:r>
        </a:p>
      </dsp:txBody>
      <dsp:txXfrm>
        <a:off x="5890" y="3090626"/>
        <a:ext cx="1791686" cy="816650"/>
      </dsp:txXfrm>
    </dsp:sp>
    <dsp:sp modelId="{20319F27-EF7A-40C7-AD4A-D47859E81F00}">
      <dsp:nvSpPr>
        <dsp:cNvPr id="0" name=""/>
        <dsp:cNvSpPr/>
      </dsp:nvSpPr>
      <dsp:spPr>
        <a:xfrm>
          <a:off x="1869548" y="3220343"/>
          <a:ext cx="890468" cy="89046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EDEBDE-1F1E-4D85-8FDA-C295FB94C857}">
      <dsp:nvSpPr>
        <dsp:cNvPr id="0" name=""/>
        <dsp:cNvSpPr/>
      </dsp:nvSpPr>
      <dsp:spPr>
        <a:xfrm>
          <a:off x="2980624" y="1191438"/>
          <a:ext cx="2544194" cy="1899187"/>
        </a:xfrm>
        <a:prstGeom prst="round2SameRect">
          <a:avLst>
            <a:gd name="adj1" fmla="val 8000"/>
            <a:gd name="adj2" fmla="val 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82550" tIns="247650" rIns="82550" bIns="82550" numCol="1" spcCol="1270" anchor="t" anchorCtr="0">
          <a:noAutofit/>
        </a:bodyPr>
        <a:lstStyle/>
        <a:p>
          <a:pPr marL="285750" lvl="1" indent="-285750" algn="just" defTabSz="288925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it-IT" sz="6500" kern="1200" dirty="0"/>
        </a:p>
      </dsp:txBody>
      <dsp:txXfrm>
        <a:off x="3025124" y="1235938"/>
        <a:ext cx="2455194" cy="1854687"/>
      </dsp:txXfrm>
    </dsp:sp>
    <dsp:sp modelId="{CD66D3DB-0E3F-48DB-A846-DC088D504CD5}">
      <dsp:nvSpPr>
        <dsp:cNvPr id="0" name=""/>
        <dsp:cNvSpPr/>
      </dsp:nvSpPr>
      <dsp:spPr>
        <a:xfrm>
          <a:off x="2980624" y="3090626"/>
          <a:ext cx="2544194" cy="816650"/>
        </a:xfrm>
        <a:prstGeom prst="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0" rIns="33020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/>
            <a:t>Extra UE</a:t>
          </a:r>
        </a:p>
      </dsp:txBody>
      <dsp:txXfrm>
        <a:off x="2980624" y="3090626"/>
        <a:ext cx="1791686" cy="816650"/>
      </dsp:txXfrm>
    </dsp:sp>
    <dsp:sp modelId="{FCBCDCC8-99E4-4B18-B364-C66E15FF6E99}">
      <dsp:nvSpPr>
        <dsp:cNvPr id="0" name=""/>
        <dsp:cNvSpPr/>
      </dsp:nvSpPr>
      <dsp:spPr>
        <a:xfrm>
          <a:off x="4844282" y="3220343"/>
          <a:ext cx="890468" cy="890468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1AFAB8-E19B-4C3A-A2AD-6058423E5457}">
      <dsp:nvSpPr>
        <dsp:cNvPr id="0" name=""/>
        <dsp:cNvSpPr/>
      </dsp:nvSpPr>
      <dsp:spPr>
        <a:xfrm>
          <a:off x="5904474" y="1295399"/>
          <a:ext cx="2544194" cy="1899187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69256E-B731-4285-AF79-5D6500A471CF}">
      <dsp:nvSpPr>
        <dsp:cNvPr id="0" name=""/>
        <dsp:cNvSpPr/>
      </dsp:nvSpPr>
      <dsp:spPr>
        <a:xfrm>
          <a:off x="5955358" y="3090626"/>
          <a:ext cx="2544194" cy="816650"/>
        </a:xfrm>
        <a:prstGeom prst="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0" rIns="33020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/>
            <a:t>Regno Unito e Svizzera</a:t>
          </a:r>
        </a:p>
      </dsp:txBody>
      <dsp:txXfrm>
        <a:off x="5955358" y="3090626"/>
        <a:ext cx="1791686" cy="816650"/>
      </dsp:txXfrm>
    </dsp:sp>
    <dsp:sp modelId="{BEA75B24-9D1D-41D9-B432-D5B582CA4E82}">
      <dsp:nvSpPr>
        <dsp:cNvPr id="0" name=""/>
        <dsp:cNvSpPr/>
      </dsp:nvSpPr>
      <dsp:spPr>
        <a:xfrm>
          <a:off x="7777555" y="3167681"/>
          <a:ext cx="890468" cy="890468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3000" r="-33000"/>
          </a:stretch>
        </a:blip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0A16D3-2A00-4069-B5B8-7C2CD1A9F9AD}">
      <dsp:nvSpPr>
        <dsp:cNvPr id="0" name=""/>
        <dsp:cNvSpPr/>
      </dsp:nvSpPr>
      <dsp:spPr>
        <a:xfrm>
          <a:off x="0" y="388254"/>
          <a:ext cx="8715375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76410" tIns="499872" rIns="676410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b="1" kern="1200" dirty="0"/>
            <a:t>€ 250/300/350 mensili (paese di destinazione/giorni di effettiva permanenza, pagato tutto all’inizio) </a:t>
          </a:r>
        </a:p>
      </dsp:txBody>
      <dsp:txXfrm>
        <a:off x="0" y="388254"/>
        <a:ext cx="8715375" cy="1134000"/>
      </dsp:txXfrm>
    </dsp:sp>
    <dsp:sp modelId="{5B983336-DECD-460D-A2EA-ACB79F840852}">
      <dsp:nvSpPr>
        <dsp:cNvPr id="0" name=""/>
        <dsp:cNvSpPr/>
      </dsp:nvSpPr>
      <dsp:spPr>
        <a:xfrm>
          <a:off x="435768" y="34014"/>
          <a:ext cx="6100762" cy="70848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0594" tIns="0" rIns="23059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/>
            <a:t>U.E.</a:t>
          </a:r>
        </a:p>
      </dsp:txBody>
      <dsp:txXfrm>
        <a:off x="470353" y="68599"/>
        <a:ext cx="6031592" cy="639310"/>
      </dsp:txXfrm>
    </dsp:sp>
    <dsp:sp modelId="{906AADA8-CB53-4A31-BC15-8135DD82C90C}">
      <dsp:nvSpPr>
        <dsp:cNvPr id="0" name=""/>
        <dsp:cNvSpPr/>
      </dsp:nvSpPr>
      <dsp:spPr>
        <a:xfrm>
          <a:off x="0" y="2006095"/>
          <a:ext cx="8715375" cy="1701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76410" tIns="499872" rIns="676410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b="1" kern="1200" dirty="0"/>
            <a:t>L’importo sarà basato sulla certificazione ISEE, maggiori dettagli sugli importi nell’allegato 5 del bando.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b="1" kern="1200" dirty="0">
              <a:solidFill>
                <a:schemeClr val="tx1"/>
              </a:solidFill>
            </a:rPr>
            <a:t>Erogazione: 50% dopo il caricamento del certificato di arrivo; 50% al rientro in base all’effettiva durata dello scambio.</a:t>
          </a:r>
        </a:p>
      </dsp:txBody>
      <dsp:txXfrm>
        <a:off x="0" y="2006095"/>
        <a:ext cx="8715375" cy="1701000"/>
      </dsp:txXfrm>
    </dsp:sp>
    <dsp:sp modelId="{F637444A-3C9A-471A-A6AF-81A527057D18}">
      <dsp:nvSpPr>
        <dsp:cNvPr id="0" name=""/>
        <dsp:cNvSpPr/>
      </dsp:nvSpPr>
      <dsp:spPr>
        <a:xfrm>
          <a:off x="435768" y="1651855"/>
          <a:ext cx="6100762" cy="70848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0594" tIns="0" rIns="23059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/>
            <a:t>Integrazione </a:t>
          </a:r>
          <a:r>
            <a:rPr lang="it-IT" sz="2400" kern="1200" dirty="0" err="1"/>
            <a:t>Unibo</a:t>
          </a:r>
          <a:r>
            <a:rPr lang="it-IT" sz="2400" kern="1200" dirty="0"/>
            <a:t>/MIUR</a:t>
          </a:r>
        </a:p>
      </dsp:txBody>
      <dsp:txXfrm>
        <a:off x="470353" y="1686440"/>
        <a:ext cx="6031592" cy="639310"/>
      </dsp:txXfrm>
    </dsp:sp>
    <dsp:sp modelId="{DFBBA7E9-6194-4D6E-AC21-89182C62705B}">
      <dsp:nvSpPr>
        <dsp:cNvPr id="0" name=""/>
        <dsp:cNvSpPr/>
      </dsp:nvSpPr>
      <dsp:spPr>
        <a:xfrm>
          <a:off x="0" y="4190935"/>
          <a:ext cx="8715375" cy="1077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76410" tIns="499872" rIns="676410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600" i="0" kern="1200" dirty="0"/>
            <a:t>Eventuali finanziamenti speciali per gli studenti diversamente abili (condizione da comunicare in fase di accettazione) </a:t>
          </a:r>
        </a:p>
      </dsp:txBody>
      <dsp:txXfrm>
        <a:off x="0" y="4190935"/>
        <a:ext cx="8715375" cy="1077300"/>
      </dsp:txXfrm>
    </dsp:sp>
    <dsp:sp modelId="{D754F56F-11B4-4587-AA0C-B2C33526559D}">
      <dsp:nvSpPr>
        <dsp:cNvPr id="0" name=""/>
        <dsp:cNvSpPr/>
      </dsp:nvSpPr>
      <dsp:spPr>
        <a:xfrm>
          <a:off x="435768" y="3836695"/>
          <a:ext cx="6100762" cy="70848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0594" tIns="0" rIns="23059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i="0" kern="1200" dirty="0"/>
            <a:t>Contributi speciali U.E.  </a:t>
          </a:r>
        </a:p>
      </dsp:txBody>
      <dsp:txXfrm>
        <a:off x="470353" y="3871280"/>
        <a:ext cx="6031592" cy="6393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0A16D3-2A00-4069-B5B8-7C2CD1A9F9AD}">
      <dsp:nvSpPr>
        <dsp:cNvPr id="0" name=""/>
        <dsp:cNvSpPr/>
      </dsp:nvSpPr>
      <dsp:spPr>
        <a:xfrm>
          <a:off x="0" y="718431"/>
          <a:ext cx="8715375" cy="11977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76410" tIns="812292" rIns="676410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b="1" kern="1200" dirty="0"/>
            <a:t>€ 700 mensili (giorni di effettiva permanenza) </a:t>
          </a:r>
        </a:p>
      </dsp:txBody>
      <dsp:txXfrm>
        <a:off x="0" y="718431"/>
        <a:ext cx="8715375" cy="1197787"/>
      </dsp:txXfrm>
    </dsp:sp>
    <dsp:sp modelId="{5B983336-DECD-460D-A2EA-ACB79F840852}">
      <dsp:nvSpPr>
        <dsp:cNvPr id="0" name=""/>
        <dsp:cNvSpPr/>
      </dsp:nvSpPr>
      <dsp:spPr>
        <a:xfrm>
          <a:off x="435768" y="142791"/>
          <a:ext cx="6100762" cy="115128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0594" tIns="0" rIns="230594" bIns="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900" kern="1200" dirty="0"/>
            <a:t>spese di sussistenza</a:t>
          </a:r>
        </a:p>
      </dsp:txBody>
      <dsp:txXfrm>
        <a:off x="491969" y="198992"/>
        <a:ext cx="5988360" cy="1038878"/>
      </dsp:txXfrm>
    </dsp:sp>
    <dsp:sp modelId="{906AADA8-CB53-4A31-BC15-8135DD82C90C}">
      <dsp:nvSpPr>
        <dsp:cNvPr id="0" name=""/>
        <dsp:cNvSpPr/>
      </dsp:nvSpPr>
      <dsp:spPr>
        <a:xfrm>
          <a:off x="0" y="2702458"/>
          <a:ext cx="8715375" cy="2457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76410" tIns="812292" rIns="676410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b="1" kern="1200" dirty="0"/>
            <a:t>contributo per le spese di viaggio: gli importi sono stabiliti dal Programma Erasmus+ in rapporto alla distanza chilometrica tra Bologna e la sede centrale dell’Università convenzionata. Gli importi sono dei massimali di spesa, lo studente verrà pertanto rimborsato del costo effettivo del biglietto fino al massimale indicato per ogni destinazione. Dettagli a pag. 5 del bando.</a:t>
          </a:r>
        </a:p>
      </dsp:txBody>
      <dsp:txXfrm>
        <a:off x="0" y="2702458"/>
        <a:ext cx="8715375" cy="2457000"/>
      </dsp:txXfrm>
    </dsp:sp>
    <dsp:sp modelId="{F637444A-3C9A-471A-A6AF-81A527057D18}">
      <dsp:nvSpPr>
        <dsp:cNvPr id="0" name=""/>
        <dsp:cNvSpPr/>
      </dsp:nvSpPr>
      <dsp:spPr>
        <a:xfrm>
          <a:off x="435768" y="2126818"/>
          <a:ext cx="6100762" cy="115128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0594" tIns="0" rIns="230594" bIns="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900" kern="1200" dirty="0"/>
            <a:t>spese di viaggio (rimborso)</a:t>
          </a:r>
        </a:p>
      </dsp:txBody>
      <dsp:txXfrm>
        <a:off x="491969" y="2183019"/>
        <a:ext cx="5988360" cy="10388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A5A83C-B800-4C80-8179-EC4824AE2677}">
      <dsp:nvSpPr>
        <dsp:cNvPr id="0" name=""/>
        <dsp:cNvSpPr/>
      </dsp:nvSpPr>
      <dsp:spPr>
        <a:xfrm>
          <a:off x="4459" y="604505"/>
          <a:ext cx="2665704" cy="7818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/>
            <a:t>A.A.2022/23 iscritti al 3° anno/F.C. L</a:t>
          </a:r>
        </a:p>
      </dsp:txBody>
      <dsp:txXfrm>
        <a:off x="395400" y="604505"/>
        <a:ext cx="1883823" cy="781881"/>
      </dsp:txXfrm>
    </dsp:sp>
    <dsp:sp modelId="{7D9ED7F5-E599-4053-9263-EE004E376614}">
      <dsp:nvSpPr>
        <dsp:cNvPr id="0" name=""/>
        <dsp:cNvSpPr/>
      </dsp:nvSpPr>
      <dsp:spPr>
        <a:xfrm>
          <a:off x="2460552" y="604505"/>
          <a:ext cx="2795558" cy="7818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/>
            <a:t>A.A. 2023/24 partenza al 1° anno LM</a:t>
          </a:r>
        </a:p>
      </dsp:txBody>
      <dsp:txXfrm>
        <a:off x="2851493" y="604505"/>
        <a:ext cx="2013677" cy="781881"/>
      </dsp:txXfrm>
    </dsp:sp>
    <dsp:sp modelId="{D0072D83-17D9-4710-9B37-7CD54A2C3EAE}">
      <dsp:nvSpPr>
        <dsp:cNvPr id="0" name=""/>
        <dsp:cNvSpPr/>
      </dsp:nvSpPr>
      <dsp:spPr>
        <a:xfrm>
          <a:off x="5046500" y="604505"/>
          <a:ext cx="2725904" cy="7818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 err="1"/>
            <a:t>AlmaRM</a:t>
          </a:r>
          <a:r>
            <a:rPr lang="it-IT" sz="1800" b="1" kern="1200" dirty="0"/>
            <a:t> opzione «carriera futura»</a:t>
          </a:r>
        </a:p>
      </dsp:txBody>
      <dsp:txXfrm>
        <a:off x="5437441" y="604505"/>
        <a:ext cx="1944023" cy="7818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663997-96A8-440B-93A4-CE6FDB7ABDEF}" type="datetimeFigureOut">
              <a:rPr lang="it-IT" smtClean="0"/>
              <a:t>12/01/2023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02668-2EBA-4DCA-840C-702EB12363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431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Contributo</a:t>
            </a:r>
            <a:r>
              <a:rPr lang="it-IT" baseline="0" dirty="0"/>
              <a:t> comunitario: fare Erasmus+ Studio e Tirocinio insieme; </a:t>
            </a:r>
            <a:r>
              <a:rPr lang="it-IT" baseline="0" dirty="0" err="1"/>
              <a:t>UniBO</a:t>
            </a:r>
            <a:r>
              <a:rPr lang="it-IT" baseline="0" dirty="0"/>
              <a:t>: preparazione tesi.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302668-2EBA-4DCA-840C-702EB12363C5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0417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302668-2EBA-4DCA-840C-702EB12363C5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9789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ED2F8-685B-4909-BDF0-C05100FA505C}" type="datetimeFigureOut">
              <a:rPr lang="it-IT"/>
              <a:pPr>
                <a:defRPr/>
              </a:pPr>
              <a:t>12/01/2023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47C56-B85D-4003-9F77-5C0A9C5B350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6165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36DEF-C730-41FC-BEE6-CD1D896EE0B6}" type="datetimeFigureOut">
              <a:rPr lang="it-IT"/>
              <a:pPr>
                <a:defRPr/>
              </a:pPr>
              <a:t>12/01/2023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BC540-B7F9-4F0A-87F7-FFC5453F0B7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98267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B78F8-A298-4CB7-9DDA-C9CC0271D80B}" type="datetimeFigureOut">
              <a:rPr lang="it-IT"/>
              <a:pPr>
                <a:defRPr/>
              </a:pPr>
              <a:t>12/01/2023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9B41E-4E68-42A1-A2B7-80CCE13076E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75310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B9062-9E67-4184-A4D4-1D6184C6E926}" type="datetimeFigureOut">
              <a:rPr lang="it-IT"/>
              <a:pPr>
                <a:defRPr/>
              </a:pPr>
              <a:t>12/01/2023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4B659-F418-4E94-84C2-C9338B2379F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89860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7AC8A-7C10-4AF9-8102-75ACF53D22CD}" type="datetimeFigureOut">
              <a:rPr lang="it-IT"/>
              <a:pPr>
                <a:defRPr/>
              </a:pPr>
              <a:t>12/01/2023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5CDA5-0147-4A2A-A1E7-EC220657504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7328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D6FC0-1F8A-4439-B049-3ABBB73CCD66}" type="datetimeFigureOut">
              <a:rPr lang="it-IT"/>
              <a:pPr>
                <a:defRPr/>
              </a:pPr>
              <a:t>12/01/2023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7EAFE-AF69-45B8-93AF-7605811BC3F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89413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65592-A1B8-4758-B5BC-0C768B8096BB}" type="datetimeFigureOut">
              <a:rPr lang="it-IT"/>
              <a:pPr>
                <a:defRPr/>
              </a:pPr>
              <a:t>12/01/2023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4929B-2B02-46BD-957F-10DCF1A91A4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50081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BA522-8016-471D-AF96-6B7CDD512869}" type="datetimeFigureOut">
              <a:rPr lang="it-IT"/>
              <a:pPr>
                <a:defRPr/>
              </a:pPr>
              <a:t>12/01/2023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3B10B-D107-430D-9D9C-941795F1B10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69098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1537F-ADBA-4540-90B2-CC8F2150F26C}" type="datetimeFigureOut">
              <a:rPr lang="it-IT"/>
              <a:pPr>
                <a:defRPr/>
              </a:pPr>
              <a:t>12/01/2023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B3D3A-FAF2-44CA-BB17-A079FA4654F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1439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749FD-BB94-4B92-A2E4-F32D8AC5EC1A}" type="datetimeFigureOut">
              <a:rPr lang="it-IT"/>
              <a:pPr>
                <a:defRPr/>
              </a:pPr>
              <a:t>12/01/2023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D12C9-B2AA-41A4-A433-6DC7EF65746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33896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87181-B094-4F83-B08B-B7ADE0D70EFE}" type="datetimeFigureOut">
              <a:rPr lang="it-IT"/>
              <a:pPr>
                <a:defRPr/>
              </a:pPr>
              <a:t>12/01/2023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E5CAC-8C78-461B-A0EB-345F43CED4E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51716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A5C51054-36D5-4491-8DFC-385828E3B06F}" type="datetimeFigureOut">
              <a:rPr lang="it-IT"/>
              <a:pPr>
                <a:defRPr/>
              </a:pPr>
              <a:t>12/01/2023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4A0999C-C911-4F52-80E2-D0DC4DEC933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magazine.unibo.it/archivio/2016/01/27/programma-erasmus-2014-15-luniversita-di-bologna-e-prima-in-italia" TargetMode="Externa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simulatest-cla.unibo.it/" TargetMode="External"/><Relationship Id="rId2" Type="http://schemas.openxmlformats.org/officeDocument/2006/relationships/hyperlink" Target="https://centri.unibo.it/cla/it/test-linguistici/test-erasmus-studi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diri.accertamentilinguistici@unibo.it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nome.cognome@studio.unibo.it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bandi.unibo.it/s/diri/bando-erasmus-studio-2023-24/bando/calendario-bando-erasmus-studio_23_24-ita.pdf/@@download/file/Calendario-Bando-Erasmus-Studio_23_24-ITA.pdf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mailto:erasmus@unibo.it" TargetMode="External"/><Relationship Id="rId2" Type="http://schemas.openxmlformats.org/officeDocument/2006/relationships/hyperlink" Target="mailto:aform.mobintspbo@unibo.i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olo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50177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it-I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BANDO ERASMUS + 2023/2024</a:t>
            </a:r>
            <a:br>
              <a:rPr lang="it-I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Mobilità per studio</a:t>
            </a:r>
            <a:br>
              <a:rPr lang="it-I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2052" name="CasellaDiTesto 4"/>
          <p:cNvSpPr txBox="1">
            <a:spLocks noChangeArrowheads="1"/>
          </p:cNvSpPr>
          <p:nvPr/>
        </p:nvSpPr>
        <p:spPr bwMode="auto">
          <a:xfrm>
            <a:off x="1116013" y="5516563"/>
            <a:ext cx="6858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it-I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TEAMS 13 </a:t>
            </a:r>
            <a:r>
              <a:rPr lang="it-IT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gennaio 2023</a:t>
            </a:r>
            <a:endParaRPr lang="it-IT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pic>
        <p:nvPicPr>
          <p:cNvPr id="2" name="Immagine 5" descr="SPBO_mappamondo_479x240.gif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475" y="2286000"/>
            <a:ext cx="154305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395288" y="260350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INCOMPATIBILITA’</a:t>
            </a:r>
          </a:p>
        </p:txBody>
      </p:sp>
      <p:sp>
        <p:nvSpPr>
          <p:cNvPr id="12291" name="Sottotitolo 2"/>
          <p:cNvSpPr>
            <a:spLocks noGrp="1"/>
          </p:cNvSpPr>
          <p:nvPr>
            <p:ph type="subTitle" idx="1"/>
          </p:nvPr>
        </p:nvSpPr>
        <p:spPr>
          <a:xfrm>
            <a:off x="571500" y="1557338"/>
            <a:ext cx="7858125" cy="4967287"/>
          </a:xfrm>
        </p:spPr>
        <p:txBody>
          <a:bodyPr anchor="ctr"/>
          <a:lstStyle/>
          <a:p>
            <a:pPr algn="just"/>
            <a:endParaRPr lang="it-IT" altLang="it-IT" sz="2400" dirty="0">
              <a:solidFill>
                <a:schemeClr val="tx1"/>
              </a:solidFill>
            </a:endParaRPr>
          </a:p>
          <a:p>
            <a:pPr algn="just"/>
            <a:endParaRPr lang="it-IT" altLang="it-IT" sz="2400" dirty="0">
              <a:solidFill>
                <a:schemeClr val="tx1"/>
              </a:solidFill>
            </a:endParaRPr>
          </a:p>
          <a:p>
            <a:pPr algn="just"/>
            <a:endParaRPr lang="it-IT" altLang="it-IT" sz="24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altLang="it-IT" sz="24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altLang="it-IT" sz="2400" dirty="0">
              <a:solidFill>
                <a:schemeClr val="tx1"/>
              </a:solidFill>
            </a:endParaRPr>
          </a:p>
          <a:p>
            <a:pPr algn="just"/>
            <a:r>
              <a:rPr lang="it-IT" altLang="it-IT" sz="2200" dirty="0">
                <a:solidFill>
                  <a:schemeClr val="tx1"/>
                </a:solidFill>
              </a:rPr>
              <a:t>Gli studenti che si candidano al Bando Erasmus + Mobilità per lo Studio: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altLang="it-IT" sz="22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altLang="it-IT" sz="2200" dirty="0">
                <a:solidFill>
                  <a:schemeClr val="tx1"/>
                </a:solidFill>
              </a:rPr>
              <a:t>Non possono superare i </a:t>
            </a:r>
            <a:r>
              <a:rPr lang="it-IT" altLang="it-IT" sz="2200" dirty="0">
                <a:solidFill>
                  <a:srgbClr val="FF0000"/>
                </a:solidFill>
              </a:rPr>
              <a:t>12 mesi di mobilità </a:t>
            </a:r>
            <a:r>
              <a:rPr lang="it-IT" altLang="it-IT" sz="2200" dirty="0">
                <a:solidFill>
                  <a:schemeClr val="tx1"/>
                </a:solidFill>
              </a:rPr>
              <a:t>consentita per </a:t>
            </a:r>
            <a:r>
              <a:rPr lang="it-IT" altLang="it-IT" sz="2200" dirty="0">
                <a:solidFill>
                  <a:srgbClr val="FF0000"/>
                </a:solidFill>
              </a:rPr>
              <a:t>ogni ciclo di studi </a:t>
            </a:r>
            <a:r>
              <a:rPr lang="it-IT" altLang="it-IT" sz="2200" dirty="0">
                <a:solidFill>
                  <a:schemeClr val="tx1"/>
                </a:solidFill>
              </a:rPr>
              <a:t>(L, LM, PhD), compresi i mesi già fruiti nell’ambito del programma Erasmus+ (Erasmus, Erasmus Tirocinio). Per le lauree a ciclo unico i mesi sono 24.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altLang="it-IT" sz="22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altLang="it-IT" sz="2200" dirty="0">
                <a:solidFill>
                  <a:schemeClr val="tx1"/>
                </a:solidFill>
              </a:rPr>
              <a:t>Non possono usufruire, </a:t>
            </a:r>
            <a:r>
              <a:rPr lang="it-IT" altLang="it-IT" sz="2200" dirty="0">
                <a:solidFill>
                  <a:srgbClr val="FF0000"/>
                </a:solidFill>
              </a:rPr>
              <a:t>nello stesso periodo </a:t>
            </a:r>
            <a:r>
              <a:rPr lang="it-IT" altLang="it-IT" sz="2200" dirty="0">
                <a:solidFill>
                  <a:schemeClr val="tx1"/>
                </a:solidFill>
              </a:rPr>
              <a:t>in cui si beneficia del finanziamento Erasmus+, di altro tipo di </a:t>
            </a:r>
            <a:r>
              <a:rPr lang="it-IT" altLang="it-IT" sz="2200" dirty="0">
                <a:solidFill>
                  <a:srgbClr val="FF0000"/>
                </a:solidFill>
              </a:rPr>
              <a:t>contributo comunitario </a:t>
            </a:r>
            <a:r>
              <a:rPr lang="it-IT" altLang="it-IT" sz="2200" dirty="0">
                <a:solidFill>
                  <a:schemeClr val="tx1"/>
                </a:solidFill>
              </a:rPr>
              <a:t>o Unibo per la mobilità all’estero (</a:t>
            </a:r>
            <a:r>
              <a:rPr lang="it-IT" altLang="it-IT" sz="2200" dirty="0" err="1">
                <a:solidFill>
                  <a:schemeClr val="tx1"/>
                </a:solidFill>
              </a:rPr>
              <a:t>Overseas</a:t>
            </a:r>
            <a:r>
              <a:rPr lang="it-IT" altLang="it-IT" sz="2200" dirty="0">
                <a:solidFill>
                  <a:schemeClr val="tx1"/>
                </a:solidFill>
              </a:rPr>
              <a:t>, bando tesi all’estero del dipartimento, ecc.).</a:t>
            </a:r>
            <a:endParaRPr lang="it-IT" altLang="it-IT" sz="2200" dirty="0">
              <a:solidFill>
                <a:srgbClr val="FF000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it-IT" altLang="it-IT" sz="2400" dirty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Char char="ü"/>
            </a:pPr>
            <a:endParaRPr lang="it-IT" altLang="it-IT" sz="2400" dirty="0">
              <a:solidFill>
                <a:schemeClr val="tx1"/>
              </a:solidFill>
            </a:endParaRPr>
          </a:p>
          <a:p>
            <a:pPr algn="just"/>
            <a:r>
              <a:rPr lang="it-IT" altLang="it-IT" sz="2400" dirty="0">
                <a:solidFill>
                  <a:schemeClr val="tx1"/>
                </a:solidFill>
              </a:rPr>
              <a:t> </a:t>
            </a:r>
          </a:p>
          <a:p>
            <a:pPr algn="l" eaLnBrk="1" hangingPunct="1"/>
            <a:endParaRPr lang="it-IT" altLang="it-IT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395288" y="260350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REQUISITI LINGUISTICI </a:t>
            </a:r>
          </a:p>
        </p:txBody>
      </p:sp>
      <p:sp>
        <p:nvSpPr>
          <p:cNvPr id="4099" name="Sottotitolo 2"/>
          <p:cNvSpPr>
            <a:spLocks noGrp="1"/>
          </p:cNvSpPr>
          <p:nvPr>
            <p:ph type="subTitle" idx="1"/>
          </p:nvPr>
        </p:nvSpPr>
        <p:spPr>
          <a:xfrm>
            <a:off x="571500" y="1557338"/>
            <a:ext cx="7858125" cy="4967287"/>
          </a:xfrm>
        </p:spPr>
        <p:txBody>
          <a:bodyPr anchor="ctr"/>
          <a:lstStyle/>
          <a:p>
            <a:pPr marL="342900" indent="-342900" algn="l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chemeClr val="tx1"/>
                </a:solidFill>
              </a:rPr>
              <a:t>Se nel bando non sono indicati livelli più alti richiesti dall’ateneo estero si applica la soglia minima competenza  linguistica UNIBO: </a:t>
            </a:r>
            <a:r>
              <a:rPr lang="it-IT" sz="2000" b="1" dirty="0">
                <a:solidFill>
                  <a:schemeClr val="tx1"/>
                </a:solidFill>
              </a:rPr>
              <a:t>A2 del CEFR-</a:t>
            </a:r>
          </a:p>
          <a:p>
            <a:pPr marL="285750" indent="-285750" algn="l" eaLnBrk="1" hangingPunct="1">
              <a:defRPr/>
            </a:pPr>
            <a:endParaRPr lang="it-IT" sz="2000" b="1" dirty="0">
              <a:solidFill>
                <a:schemeClr val="tx1"/>
              </a:solidFill>
            </a:endParaRPr>
          </a:p>
          <a:p>
            <a:pPr marL="285750" indent="-285750" algn="l" eaLnBrk="1" hangingPunct="1">
              <a:defRPr/>
            </a:pPr>
            <a:r>
              <a:rPr lang="it-IT" sz="2400" b="1" dirty="0">
                <a:solidFill>
                  <a:schemeClr val="tx1"/>
                </a:solidFill>
              </a:rPr>
              <a:t>Controllate i requisiti richiesti dall’università estera sul loro sito (Erasmus incoming).</a:t>
            </a:r>
          </a:p>
          <a:p>
            <a:pPr marL="285750" indent="-285750" algn="l" eaLnBrk="1" hangingPunct="1">
              <a:buFont typeface="Arial" charset="0"/>
              <a:buNone/>
              <a:defRPr/>
            </a:pPr>
            <a:endParaRPr lang="it-IT" sz="2000" dirty="0">
              <a:solidFill>
                <a:srgbClr val="FF0000"/>
              </a:solidFill>
            </a:endParaRPr>
          </a:p>
          <a:p>
            <a:pPr marL="342900" indent="-342900" algn="l" eaLnBrk="1" hangingPunct="1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chemeClr val="tx1"/>
                </a:solidFill>
              </a:rPr>
              <a:t>Attenzione agli allegati del bando:</a:t>
            </a:r>
          </a:p>
          <a:p>
            <a:pPr marL="285750" indent="-285750" algn="l" eaLnBrk="1" hangingPunct="1">
              <a:buFont typeface="Arial" charset="0"/>
              <a:buNone/>
              <a:defRPr/>
            </a:pPr>
            <a:endParaRPr lang="it-IT" sz="2000" dirty="0">
              <a:solidFill>
                <a:schemeClr val="tx1"/>
              </a:solidFill>
            </a:endParaRPr>
          </a:p>
          <a:p>
            <a:pPr marL="457200" indent="-457200" algn="l" eaLnBrk="1" hangingPunct="1">
              <a:buFont typeface="+mj-lt"/>
              <a:buAutoNum type="alphaLcParenR"/>
              <a:defRPr/>
            </a:pPr>
            <a:r>
              <a:rPr lang="it-IT" sz="2000" dirty="0">
                <a:solidFill>
                  <a:schemeClr val="tx1"/>
                </a:solidFill>
              </a:rPr>
              <a:t> Allegato 1 – esoneri accertamenti linguistici</a:t>
            </a:r>
          </a:p>
          <a:p>
            <a:pPr marL="457200" indent="-457200" algn="l" eaLnBrk="1" hangingPunct="1">
              <a:buFont typeface="+mj-lt"/>
              <a:buAutoNum type="alphaLcParenR"/>
              <a:defRPr/>
            </a:pPr>
            <a:r>
              <a:rPr lang="it-IT" sz="2000" dirty="0">
                <a:solidFill>
                  <a:schemeClr val="tx1"/>
                </a:solidFill>
              </a:rPr>
              <a:t> Allegato 3 - Tabella CEFR</a:t>
            </a:r>
          </a:p>
          <a:p>
            <a:pPr marL="457200" indent="-457200" algn="l" eaLnBrk="1" hangingPunct="1">
              <a:buFont typeface="+mj-lt"/>
              <a:buAutoNum type="alphaLcParenR"/>
              <a:defRPr/>
            </a:pPr>
            <a:r>
              <a:rPr lang="it-IT" sz="2000" dirty="0">
                <a:solidFill>
                  <a:schemeClr val="tx1"/>
                </a:solidFill>
              </a:rPr>
              <a:t>Allegato 4 – Cds interamente in lingua inglese </a:t>
            </a:r>
          </a:p>
          <a:p>
            <a:pPr algn="just" eaLnBrk="1" hangingPunct="1">
              <a:lnSpc>
                <a:spcPct val="150000"/>
              </a:lnSpc>
              <a:defRPr/>
            </a:pPr>
            <a:endParaRPr lang="it-IT" sz="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REQUISITI LINGUISTICI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info per la prenotazione dei test CLA su Studentionline: </a:t>
            </a:r>
            <a:r>
              <a:rPr lang="it-IT" sz="2400" dirty="0">
                <a:solidFill>
                  <a:srgbClr val="000000"/>
                </a:solidFill>
                <a:latin typeface="Calibri" panose="020F0502020204030204" pitchFamily="34" charset="0"/>
                <a:hlinkClick r:id="rId2"/>
              </a:rPr>
              <a:t>https://centri.unibo.it/cla/it/test-linguistici/test-erasmus-studio</a:t>
            </a:r>
            <a:r>
              <a:rPr lang="it-IT" sz="2400" dirty="0">
                <a:solidFill>
                  <a:srgbClr val="000000"/>
                </a:solidFill>
                <a:latin typeface="Calibri" panose="020F0502020204030204" pitchFamily="34" charset="0"/>
              </a:rPr>
              <a:t>   </a:t>
            </a:r>
            <a:endParaRPr lang="it-IT" sz="2400" dirty="0"/>
          </a:p>
          <a:p>
            <a:r>
              <a:rPr lang="it-IT" dirty="0"/>
              <a:t>Simulazione test CLA: </a:t>
            </a:r>
            <a:r>
              <a:rPr lang="it-IT" sz="2400" dirty="0">
                <a:hlinkClick r:id="rId3"/>
              </a:rPr>
              <a:t>https://simulatest-cla.unibo.it/</a:t>
            </a:r>
            <a:r>
              <a:rPr lang="it-IT" sz="2400" dirty="0"/>
              <a:t> </a:t>
            </a:r>
          </a:p>
          <a:p>
            <a:r>
              <a:rPr lang="it-IT" dirty="0"/>
              <a:t>In caso di dubbi sui requisiti linguistici scrivere a Help desk test accertamento linguistico: </a:t>
            </a:r>
            <a:r>
              <a:rPr lang="it-IT" sz="2400" dirty="0">
                <a:hlinkClick r:id="rId4"/>
              </a:rPr>
              <a:t>diri.accertamentilinguistici@unibo.it</a:t>
            </a:r>
            <a:r>
              <a:rPr lang="it-IT" sz="2400" dirty="0"/>
              <a:t> 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86916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395288" y="260350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 CLA </a:t>
            </a:r>
          </a:p>
        </p:txBody>
      </p:sp>
      <p:sp>
        <p:nvSpPr>
          <p:cNvPr id="4099" name="Sottotitolo 2"/>
          <p:cNvSpPr>
            <a:spLocks noGrp="1"/>
          </p:cNvSpPr>
          <p:nvPr>
            <p:ph type="subTitle" idx="1"/>
          </p:nvPr>
        </p:nvSpPr>
        <p:spPr>
          <a:xfrm>
            <a:off x="571500" y="1557338"/>
            <a:ext cx="7858125" cy="4967287"/>
          </a:xfrm>
        </p:spPr>
        <p:txBody>
          <a:bodyPr anchor="ctr"/>
          <a:lstStyle/>
          <a:p>
            <a:pPr marL="342900" indent="-342900" algn="just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it-IT" sz="2800" dirty="0">
                <a:solidFill>
                  <a:schemeClr val="tx1"/>
                </a:solidFill>
              </a:rPr>
              <a:t>È possibile sostenere il test per un </a:t>
            </a:r>
            <a:r>
              <a:rPr lang="it-IT" sz="2800" b="1" dirty="0">
                <a:solidFill>
                  <a:schemeClr val="tx1"/>
                </a:solidFill>
              </a:rPr>
              <a:t>massimo di due lingue</a:t>
            </a:r>
            <a:r>
              <a:rPr lang="it-IT" sz="2800" dirty="0">
                <a:solidFill>
                  <a:schemeClr val="tx1"/>
                </a:solidFill>
              </a:rPr>
              <a:t>, e per ogni lingua, </a:t>
            </a:r>
            <a:r>
              <a:rPr lang="it-IT" sz="2800" b="1" dirty="0">
                <a:solidFill>
                  <a:schemeClr val="tx1"/>
                </a:solidFill>
              </a:rPr>
              <a:t>una sola volta</a:t>
            </a:r>
            <a:r>
              <a:rPr lang="it-IT" sz="2800" dirty="0">
                <a:solidFill>
                  <a:schemeClr val="tx1"/>
                </a:solidFill>
              </a:rPr>
              <a:t>.</a:t>
            </a:r>
          </a:p>
          <a:p>
            <a:pPr marL="342900" indent="-342900" algn="just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it-IT" sz="2800" dirty="0">
                <a:solidFill>
                  <a:schemeClr val="tx1"/>
                </a:solidFill>
              </a:rPr>
              <a:t>Scambi con doppia lingua: è possibile effettuare il test in una delle due lingue.</a:t>
            </a:r>
          </a:p>
          <a:p>
            <a:pPr marL="342900" indent="-342900" algn="just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it-IT" sz="2800" dirty="0">
                <a:solidFill>
                  <a:schemeClr val="tx1"/>
                </a:solidFill>
              </a:rPr>
              <a:t>È possibile svolgere il test  in </a:t>
            </a:r>
            <a:r>
              <a:rPr lang="it-IT" sz="2800" b="1" dirty="0">
                <a:solidFill>
                  <a:schemeClr val="tx1"/>
                </a:solidFill>
              </a:rPr>
              <a:t>qualsiasi sede </a:t>
            </a:r>
            <a:r>
              <a:rPr lang="it-IT" sz="2800" dirty="0">
                <a:solidFill>
                  <a:schemeClr val="tx1"/>
                </a:solidFill>
              </a:rPr>
              <a:t>del CLA.</a:t>
            </a:r>
          </a:p>
          <a:p>
            <a:pPr marL="342900" indent="-342900" algn="just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it-IT" sz="2800" dirty="0">
                <a:solidFill>
                  <a:schemeClr val="tx1"/>
                </a:solidFill>
              </a:rPr>
              <a:t>È possibile ottenere il riconoscimento del test come idoneità curriculare.</a:t>
            </a:r>
          </a:p>
        </p:txBody>
      </p:sp>
    </p:spTree>
    <p:extLst>
      <p:ext uri="{BB962C8B-B14F-4D97-AF65-F5344CB8AC3E}">
        <p14:creationId xmlns:p14="http://schemas.microsoft.com/office/powerpoint/2010/main" val="689012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395288" y="260350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REQUISITI LINGUISTICI/Estero</a:t>
            </a:r>
          </a:p>
        </p:txBody>
      </p:sp>
      <p:sp>
        <p:nvSpPr>
          <p:cNvPr id="14339" name="Sottotitolo 2"/>
          <p:cNvSpPr>
            <a:spLocks noGrp="1"/>
          </p:cNvSpPr>
          <p:nvPr>
            <p:ph type="subTitle" idx="1"/>
          </p:nvPr>
        </p:nvSpPr>
        <p:spPr>
          <a:xfrm>
            <a:off x="571500" y="1557338"/>
            <a:ext cx="7858125" cy="4967287"/>
          </a:xfrm>
        </p:spPr>
        <p:txBody>
          <a:bodyPr anchor="ctr"/>
          <a:lstStyle/>
          <a:p>
            <a:pPr marL="285750" indent="-285750" algn="just" eaLnBrk="1" hangingPunct="1">
              <a:buFont typeface="Arial" panose="020B0604020202020204" pitchFamily="34" charset="0"/>
              <a:buChar char="•"/>
            </a:pPr>
            <a:r>
              <a:rPr lang="it-IT" altLang="it-IT" sz="2000" dirty="0">
                <a:solidFill>
                  <a:schemeClr val="tx1"/>
                </a:solidFill>
              </a:rPr>
              <a:t>Il requisito linguistico Erasmus+ non si esaurisce con il requisito di accesso al bando (livello A2), ma comprende anche il requisito per accettazione da parte delle università partner (livello variabile a seconda della sede estera). 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</a:pPr>
            <a:endParaRPr lang="it-IT" altLang="it-IT" sz="2000" dirty="0">
              <a:solidFill>
                <a:schemeClr val="tx1"/>
              </a:solidFill>
            </a:endParaRPr>
          </a:p>
          <a:p>
            <a:pPr eaLnBrk="1" hangingPunct="1"/>
            <a:r>
              <a:rPr lang="it-IT" altLang="it-IT" sz="2000" b="1" dirty="0">
                <a:solidFill>
                  <a:schemeClr val="tx1"/>
                </a:solidFill>
              </a:rPr>
              <a:t>!!!VERIFICARE SEMPRE ANCHE I REQUISITI LINGUISTICI RICHIESTI NELL’OFFERTA E NEL SITO DELL’UNIVERSITA’ PARTNER PER ERASMUS INCOMING!!!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</a:pPr>
            <a:endParaRPr lang="it-IT" altLang="it-IT" sz="2000" dirty="0">
              <a:solidFill>
                <a:schemeClr val="tx1"/>
              </a:solidFill>
            </a:endParaRPr>
          </a:p>
          <a:p>
            <a:pPr marL="285750" indent="-285750" algn="just" eaLnBrk="1" hangingPunct="1">
              <a:buFont typeface="Arial" panose="020B0604020202020204" pitchFamily="34" charset="0"/>
              <a:buChar char="•"/>
            </a:pPr>
            <a:r>
              <a:rPr lang="it-IT" altLang="it-IT" sz="2000" dirty="0">
                <a:solidFill>
                  <a:schemeClr val="tx1"/>
                </a:solidFill>
              </a:rPr>
              <a:t>Il mancato raggiungimento del livello richiesto dall’offerta è elemento di non idoneità 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</a:pPr>
            <a:r>
              <a:rPr lang="it-IT" altLang="it-IT" sz="2000" dirty="0">
                <a:solidFill>
                  <a:schemeClr val="tx1"/>
                </a:solidFill>
              </a:rPr>
              <a:t>Il mancato raggiungimento del livello richiesto dell’università partner è causa di non accettazione da parte dell’università  partner.</a:t>
            </a:r>
          </a:p>
        </p:txBody>
      </p:sp>
    </p:spTree>
    <p:extLst>
      <p:ext uri="{BB962C8B-B14F-4D97-AF65-F5344CB8AC3E}">
        <p14:creationId xmlns:p14="http://schemas.microsoft.com/office/powerpoint/2010/main" val="10334877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395288" y="260350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SCELTA DELLE DESTINAZIONI</a:t>
            </a:r>
          </a:p>
        </p:txBody>
      </p:sp>
      <p:sp>
        <p:nvSpPr>
          <p:cNvPr id="14339" name="Sottotitolo 2"/>
          <p:cNvSpPr>
            <a:spLocks noGrp="1"/>
          </p:cNvSpPr>
          <p:nvPr>
            <p:ph type="subTitle" idx="1"/>
          </p:nvPr>
        </p:nvSpPr>
        <p:spPr>
          <a:xfrm>
            <a:off x="571500" y="1557338"/>
            <a:ext cx="7858125" cy="4967287"/>
          </a:xfrm>
        </p:spPr>
        <p:txBody>
          <a:bodyPr anchor="ctr"/>
          <a:lstStyle/>
          <a:p>
            <a:pPr marL="285750" indent="-285750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altLang="it-IT" sz="2000" dirty="0">
                <a:solidFill>
                  <a:schemeClr val="tx1"/>
                </a:solidFill>
              </a:rPr>
              <a:t>Consultare le offerte entrando con le proprie credenziali in </a:t>
            </a:r>
            <a:r>
              <a:rPr lang="it-IT" altLang="it-IT" sz="2000" dirty="0" err="1">
                <a:solidFill>
                  <a:schemeClr val="tx1"/>
                </a:solidFill>
              </a:rPr>
              <a:t>AlmaRM</a:t>
            </a:r>
            <a:r>
              <a:rPr lang="it-IT" altLang="it-IT" sz="2000" dirty="0">
                <a:solidFill>
                  <a:schemeClr val="tx1"/>
                </a:solidFill>
              </a:rPr>
              <a:t> </a:t>
            </a:r>
          </a:p>
          <a:p>
            <a:pPr algn="just" eaLnBrk="1" hangingPunct="1">
              <a:lnSpc>
                <a:spcPct val="150000"/>
              </a:lnSpc>
            </a:pPr>
            <a:r>
              <a:rPr lang="it-IT" altLang="it-IT" sz="2000" i="1" dirty="0">
                <a:solidFill>
                  <a:schemeClr val="tx1"/>
                </a:solidFill>
              </a:rPr>
              <a:t>Per le sedi extra UE: settore disciplinare &gt; «offerte multidisciplinari»</a:t>
            </a:r>
          </a:p>
          <a:p>
            <a:pPr marL="285750" indent="-285750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altLang="it-IT" sz="2000" dirty="0">
                <a:solidFill>
                  <a:schemeClr val="tx1"/>
                </a:solidFill>
              </a:rPr>
              <a:t>Scegliere tra le offerte disponibili in base a:</a:t>
            </a:r>
          </a:p>
          <a:p>
            <a:pPr marL="342900" indent="-342900" algn="just" eaLnBrk="1" hangingPunct="1">
              <a:lnSpc>
                <a:spcPct val="150000"/>
              </a:lnSpc>
              <a:buAutoNum type="alphaLcParenR"/>
            </a:pPr>
            <a:r>
              <a:rPr lang="it-IT" altLang="it-IT" sz="2000" dirty="0">
                <a:solidFill>
                  <a:schemeClr val="tx1"/>
                </a:solidFill>
              </a:rPr>
              <a:t>Competenze linguistiche richieste</a:t>
            </a:r>
          </a:p>
          <a:p>
            <a:pPr marL="342900" indent="-342900" algn="just" eaLnBrk="1" hangingPunct="1">
              <a:lnSpc>
                <a:spcPct val="150000"/>
              </a:lnSpc>
              <a:buAutoNum type="alphaLcParenR"/>
            </a:pPr>
            <a:r>
              <a:rPr lang="it-IT" altLang="it-IT" sz="2000" dirty="0">
                <a:solidFill>
                  <a:schemeClr val="tx1"/>
                </a:solidFill>
              </a:rPr>
              <a:t>Verifica attività didattica offerta e le scadenze per </a:t>
            </a:r>
            <a:r>
              <a:rPr lang="it-IT" altLang="it-IT" sz="2000" i="1" dirty="0" err="1">
                <a:solidFill>
                  <a:schemeClr val="tx1"/>
                </a:solidFill>
              </a:rPr>
              <a:t>l’application</a:t>
            </a:r>
            <a:r>
              <a:rPr lang="it-IT" altLang="it-IT" sz="2000" i="1" dirty="0">
                <a:solidFill>
                  <a:schemeClr val="tx1"/>
                </a:solidFill>
              </a:rPr>
              <a:t> procedure </a:t>
            </a:r>
            <a:r>
              <a:rPr lang="it-IT" altLang="it-IT" sz="2000" dirty="0">
                <a:solidFill>
                  <a:schemeClr val="tx1"/>
                </a:solidFill>
              </a:rPr>
              <a:t>della sede partner (web site università estera)</a:t>
            </a:r>
          </a:p>
          <a:p>
            <a:pPr marL="342900" indent="-342900" algn="just" eaLnBrk="1" hangingPunct="1">
              <a:lnSpc>
                <a:spcPct val="150000"/>
              </a:lnSpc>
              <a:buAutoNum type="alphaLcParenR"/>
            </a:pPr>
            <a:r>
              <a:rPr lang="it-IT" altLang="it-IT" sz="2000" dirty="0">
                <a:solidFill>
                  <a:schemeClr val="tx1"/>
                </a:solidFill>
              </a:rPr>
              <a:t>Colloquio con il docente proponente </a:t>
            </a:r>
            <a:r>
              <a:rPr lang="it-IT" altLang="it-IT" sz="2000" dirty="0">
                <a:solidFill>
                  <a:schemeClr val="tx1"/>
                </a:solidFill>
                <a:sym typeface="Wingdings" panose="05000000000000000000" pitchFamily="2" charset="2"/>
              </a:rPr>
              <a:t> da svolgersi prima della presentazione della candidatura salvo diversa indicazione (spesso il colloquio è obbligatorio!)</a:t>
            </a:r>
          </a:p>
          <a:p>
            <a:pPr algn="just" eaLnBrk="1" hangingPunct="1">
              <a:lnSpc>
                <a:spcPct val="150000"/>
              </a:lnSpc>
            </a:pPr>
            <a:endParaRPr lang="it-IT" altLang="it-IT" sz="8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342900" indent="-342900" algn="just" eaLnBrk="1" hangingPunct="1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it-IT" altLang="it-IT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7734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395288" y="260350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POSTI </a:t>
            </a:r>
            <a:r>
              <a:rPr lang="it-IT" alt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it-IT" alt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SCAMBIO</a:t>
            </a:r>
          </a:p>
        </p:txBody>
      </p:sp>
      <p:sp>
        <p:nvSpPr>
          <p:cNvPr id="15363" name="Sottotitolo 2"/>
          <p:cNvSpPr>
            <a:spLocks noGrp="1"/>
          </p:cNvSpPr>
          <p:nvPr>
            <p:ph type="subTitle" idx="1"/>
          </p:nvPr>
        </p:nvSpPr>
        <p:spPr>
          <a:xfrm>
            <a:off x="571500" y="1557338"/>
            <a:ext cx="7858125" cy="4967287"/>
          </a:xfrm>
        </p:spPr>
        <p:txBody>
          <a:bodyPr anchor="ctr"/>
          <a:lstStyle/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it-IT" altLang="it-IT" sz="2000" dirty="0">
                <a:solidFill>
                  <a:schemeClr val="tx1"/>
                </a:solidFill>
              </a:rPr>
              <a:t> Durata: da </a:t>
            </a:r>
            <a:r>
              <a:rPr lang="it-IT" altLang="it-IT" sz="2000" i="1" dirty="0">
                <a:solidFill>
                  <a:schemeClr val="tx1"/>
                </a:solidFill>
              </a:rPr>
              <a:t>2</a:t>
            </a:r>
            <a:r>
              <a:rPr lang="it-IT" altLang="it-IT" sz="2000" dirty="0">
                <a:solidFill>
                  <a:schemeClr val="tx1"/>
                </a:solidFill>
              </a:rPr>
              <a:t> a 12 mesi (minimo 60 giorni)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it-IT" altLang="it-IT" sz="2000" dirty="0">
                <a:solidFill>
                  <a:schemeClr val="tx1"/>
                </a:solidFill>
              </a:rPr>
              <a:t>Apertura: L/LM o entrambi; </a:t>
            </a:r>
            <a:r>
              <a:rPr lang="it-IT" altLang="it-IT" sz="2000" dirty="0" err="1">
                <a:solidFill>
                  <a:schemeClr val="tx1"/>
                </a:solidFill>
              </a:rPr>
              <a:t>CdL</a:t>
            </a:r>
            <a:r>
              <a:rPr lang="it-IT" altLang="it-IT" sz="2000" dirty="0">
                <a:solidFill>
                  <a:schemeClr val="tx1"/>
                </a:solidFill>
              </a:rPr>
              <a:t> con priorità</a:t>
            </a:r>
          </a:p>
          <a:p>
            <a:pPr algn="just">
              <a:lnSpc>
                <a:spcPct val="150000"/>
              </a:lnSpc>
            </a:pPr>
            <a:r>
              <a:rPr lang="it-IT" altLang="it-IT" sz="1600" i="1" dirty="0">
                <a:solidFill>
                  <a:schemeClr val="tx1"/>
                </a:solidFill>
              </a:rPr>
              <a:t>Nota: l’anno di iscrizione si riferisce all’anno in cui si effettua il soggiorno (</a:t>
            </a:r>
            <a:r>
              <a:rPr lang="it-IT" altLang="it-IT" sz="1600" i="1" dirty="0" err="1">
                <a:solidFill>
                  <a:schemeClr val="tx1"/>
                </a:solidFill>
              </a:rPr>
              <a:t>a.a</a:t>
            </a:r>
            <a:r>
              <a:rPr lang="it-IT" altLang="it-IT" sz="1600" i="1" dirty="0">
                <a:solidFill>
                  <a:schemeClr val="tx1"/>
                </a:solidFill>
              </a:rPr>
              <a:t>. 2023/2024)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it-IT" altLang="it-IT" sz="2000" dirty="0">
                <a:solidFill>
                  <a:schemeClr val="tx1"/>
                </a:solidFill>
              </a:rPr>
              <a:t> Lingua: specificata in dettaglio scambio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it-IT" altLang="it-IT" sz="2000" dirty="0">
                <a:solidFill>
                  <a:schemeClr val="tx1"/>
                </a:solidFill>
              </a:rPr>
              <a:t> Colloquio docente: specificato in dettaglio scambio  </a:t>
            </a:r>
            <a:endParaRPr lang="it-IT" altLang="it-IT" sz="2000" i="1" dirty="0">
              <a:solidFill>
                <a:schemeClr val="tx1"/>
              </a:solidFill>
            </a:endParaRPr>
          </a:p>
          <a:p>
            <a:pPr algn="just" eaLnBrk="1" hangingPunct="1">
              <a:lnSpc>
                <a:spcPct val="150000"/>
              </a:lnSpc>
            </a:pPr>
            <a:endParaRPr lang="it-IT" altLang="it-IT" sz="700" i="1" dirty="0">
              <a:solidFill>
                <a:schemeClr val="tx1"/>
              </a:solidFill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it-IT" altLang="it-IT" sz="1800" i="1" dirty="0">
                <a:solidFill>
                  <a:schemeClr val="tx1"/>
                </a:solidFill>
              </a:rPr>
              <a:t>Nota: Le offerte che riportano l’indicazione “offerta non ancora confermata dall’università partner” segnalano che il rinnovo dell’accordo Erasmus è ancora in corso ma è quasi certo che verranno confermate.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395288" y="260350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«CARRIERA FUTURA»</a:t>
            </a:r>
          </a:p>
        </p:txBody>
      </p:sp>
      <p:sp>
        <p:nvSpPr>
          <p:cNvPr id="11267" name="Sottotitolo 2"/>
          <p:cNvSpPr>
            <a:spLocks noGrp="1"/>
          </p:cNvSpPr>
          <p:nvPr>
            <p:ph type="subTitle" idx="1"/>
          </p:nvPr>
        </p:nvSpPr>
        <p:spPr>
          <a:xfrm>
            <a:off x="571500" y="1557338"/>
            <a:ext cx="7858125" cy="4967287"/>
          </a:xfrm>
        </p:spPr>
        <p:txBody>
          <a:bodyPr anchor="ctr"/>
          <a:lstStyle/>
          <a:p>
            <a:pPr algn="just"/>
            <a:endParaRPr lang="it-IT" altLang="it-IT" sz="1800" dirty="0">
              <a:solidFill>
                <a:schemeClr val="tx1"/>
              </a:solidFill>
            </a:endParaRPr>
          </a:p>
          <a:p>
            <a:pPr algn="just"/>
            <a:endParaRPr lang="it-IT" altLang="it-IT" sz="1800" dirty="0">
              <a:solidFill>
                <a:schemeClr val="tx1"/>
              </a:solidFill>
            </a:endParaRPr>
          </a:p>
          <a:p>
            <a:pPr algn="l" eaLnBrk="1" hangingPunct="1"/>
            <a:endParaRPr lang="it-IT" altLang="it-IT" sz="1800" dirty="0">
              <a:solidFill>
                <a:schemeClr val="tx1"/>
              </a:solidFill>
            </a:endParaRPr>
          </a:p>
        </p:txBody>
      </p:sp>
      <p:graphicFrame>
        <p:nvGraphicFramePr>
          <p:cNvPr id="2" name="Diagramma 1"/>
          <p:cNvGraphicFramePr/>
          <p:nvPr>
            <p:extLst>
              <p:ext uri="{D42A27DB-BD31-4B8C-83A1-F6EECF244321}">
                <p14:modId xmlns:p14="http://schemas.microsoft.com/office/powerpoint/2010/main" val="1735166519"/>
              </p:ext>
            </p:extLst>
          </p:nvPr>
        </p:nvGraphicFramePr>
        <p:xfrm>
          <a:off x="683568" y="1556792"/>
          <a:ext cx="7776864" cy="1990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269" name="CasellaDiTesto 2"/>
          <p:cNvSpPr txBox="1">
            <a:spLocks noChangeArrowheads="1"/>
          </p:cNvSpPr>
          <p:nvPr/>
        </p:nvSpPr>
        <p:spPr bwMode="auto">
          <a:xfrm>
            <a:off x="1403648" y="3005227"/>
            <a:ext cx="6048375" cy="3277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0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it-IT" altLang="it-IT" dirty="0"/>
              <a:t>Partenza nel 2° semestre LM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endParaRPr lang="it-IT" altLang="it-IT" dirty="0"/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it-IT" altLang="it-IT" dirty="0"/>
              <a:t>Candidarsi per scambi aperti alla LM prescelta </a:t>
            </a:r>
          </a:p>
          <a:p>
            <a:pPr marL="0" indent="0" algn="just">
              <a:lnSpc>
                <a:spcPct val="150000"/>
              </a:lnSpc>
            </a:pPr>
            <a:endParaRPr lang="it-IT" altLang="it-IT" dirty="0"/>
          </a:p>
          <a:p>
            <a:pPr marL="0" indent="0" algn="ctr">
              <a:lnSpc>
                <a:spcPct val="150000"/>
              </a:lnSpc>
            </a:pPr>
            <a:r>
              <a:rPr lang="it-IT" altLang="it-IT" i="1" dirty="0"/>
              <a:t>Nota: lo studente in mobilità non può conseguire il titolo di studio finale prima della conclusione del periodo di studio all’estero e previo riconoscimento delle attività svolte.</a:t>
            </a:r>
          </a:p>
          <a:p>
            <a:pPr>
              <a:buFont typeface="Wingdings" pitchFamily="2" charset="2"/>
              <a:buChar char="ü"/>
            </a:pPr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16022640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/>
          <p:nvPr/>
        </p:nvPicPr>
        <p:blipFill rotWithShape="1">
          <a:blip r:embed="rId2"/>
          <a:srcRect t="7905" b="7570"/>
          <a:stretch/>
        </p:blipFill>
        <p:spPr bwMode="auto">
          <a:xfrm>
            <a:off x="899592" y="1268760"/>
            <a:ext cx="7272808" cy="43924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Ovale 3"/>
          <p:cNvSpPr/>
          <p:nvPr/>
        </p:nvSpPr>
        <p:spPr>
          <a:xfrm>
            <a:off x="1835696" y="2780928"/>
            <a:ext cx="576064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Ovale 4"/>
          <p:cNvSpPr/>
          <p:nvPr/>
        </p:nvSpPr>
        <p:spPr>
          <a:xfrm>
            <a:off x="7740352" y="3933056"/>
            <a:ext cx="288032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48265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/>
          <p:nvPr/>
        </p:nvPicPr>
        <p:blipFill rotWithShape="1">
          <a:blip r:embed="rId2"/>
          <a:srcRect l="13768" t="9602" b="4567"/>
          <a:stretch/>
        </p:blipFill>
        <p:spPr bwMode="auto">
          <a:xfrm>
            <a:off x="755576" y="1124743"/>
            <a:ext cx="7416824" cy="46805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5" name="Connettore 1 4"/>
          <p:cNvCxnSpPr/>
          <p:nvPr/>
        </p:nvCxnSpPr>
        <p:spPr>
          <a:xfrm>
            <a:off x="1763688" y="1900089"/>
            <a:ext cx="1008112" cy="0"/>
          </a:xfrm>
          <a:prstGeom prst="line">
            <a:avLst/>
          </a:prstGeom>
          <a:ln w="2540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e 7"/>
          <p:cNvSpPr/>
          <p:nvPr/>
        </p:nvSpPr>
        <p:spPr>
          <a:xfrm>
            <a:off x="683568" y="3171638"/>
            <a:ext cx="720080" cy="29336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8952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FINALITA’</a:t>
            </a:r>
          </a:p>
        </p:txBody>
      </p:sp>
      <p:sp>
        <p:nvSpPr>
          <p:cNvPr id="3075" name="Segnaposto contenuto 2"/>
          <p:cNvSpPr>
            <a:spLocks noGrp="1"/>
          </p:cNvSpPr>
          <p:nvPr>
            <p:ph idx="1"/>
          </p:nvPr>
        </p:nvSpPr>
        <p:spPr>
          <a:xfrm>
            <a:off x="250825" y="1341438"/>
            <a:ext cx="8715375" cy="5302250"/>
          </a:xfrm>
        </p:spPr>
        <p:txBody>
          <a:bodyPr anchor="ctr"/>
          <a:lstStyle/>
          <a:p>
            <a:pPr marL="0" indent="0" algn="just" eaLnBrk="1" hangingPunct="1">
              <a:buFont typeface="Arial" pitchFamily="34" charset="0"/>
              <a:buNone/>
            </a:pPr>
            <a:r>
              <a:rPr lang="it-IT" altLang="it-IT" dirty="0"/>
              <a:t>Il programma Erasmus+ Studio consente agli studenti di trascorrere un periodo di studi presso un’Università convenzionata con l’Ateneo di Bologna </a:t>
            </a:r>
            <a:r>
              <a:rPr lang="it-IT" altLang="it-IT" b="1" dirty="0"/>
              <a:t>senza pagare ulteriori tasse </a:t>
            </a:r>
            <a:r>
              <a:rPr lang="it-IT" altLang="it-IT" dirty="0"/>
              <a:t>presso l’ateneo ospitante, con la garanzia del pieno riconoscimento delle attività sostenute all’estero, purché previste nel</a:t>
            </a:r>
            <a:r>
              <a:rPr lang="it-IT" altLang="it-IT" b="1" dirty="0"/>
              <a:t> Learning Agreement</a:t>
            </a:r>
            <a:r>
              <a:rPr lang="it-IT" altLang="it-IT" dirty="0"/>
              <a:t>, e usufruendo di un </a:t>
            </a:r>
            <a:r>
              <a:rPr lang="it-IT" altLang="it-IT" b="1" dirty="0"/>
              <a:t>contributo finanziario</a:t>
            </a:r>
            <a:r>
              <a:rPr lang="it-IT" altLang="it-IT" dirty="0"/>
              <a:t>.</a:t>
            </a:r>
          </a:p>
          <a:p>
            <a:pPr algn="just" eaLnBrk="1" hangingPunct="1">
              <a:buFont typeface="Arial" pitchFamily="34" charset="0"/>
              <a:buNone/>
            </a:pPr>
            <a:endParaRPr lang="it-IT" altLang="it-IT" sz="2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395288" y="260350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PRIMA </a:t>
            </a:r>
            <a:r>
              <a:rPr lang="it-IT" alt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it-IT" alt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FARE LA DOMANDA</a:t>
            </a:r>
          </a:p>
        </p:txBody>
      </p:sp>
      <p:sp>
        <p:nvSpPr>
          <p:cNvPr id="16387" name="Sottotitolo 2"/>
          <p:cNvSpPr>
            <a:spLocks noGrp="1"/>
          </p:cNvSpPr>
          <p:nvPr>
            <p:ph type="subTitle" idx="1"/>
          </p:nvPr>
        </p:nvSpPr>
        <p:spPr>
          <a:xfrm>
            <a:off x="571500" y="1557338"/>
            <a:ext cx="7858125" cy="4967287"/>
          </a:xfrm>
        </p:spPr>
        <p:txBody>
          <a:bodyPr anchor="ctr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altLang="it-IT" sz="2000" dirty="0">
                <a:solidFill>
                  <a:schemeClr val="tx1"/>
                </a:solidFill>
              </a:rPr>
              <a:t> Leggere il bando e verificare i requisiti richiesti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000" dirty="0">
                <a:solidFill>
                  <a:schemeClr val="tx1"/>
                </a:solidFill>
              </a:rPr>
              <a:t>Iscriversi al test di verifica linguistica del CLA*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000" b="1" dirty="0">
                <a:solidFill>
                  <a:schemeClr val="tx1"/>
                </a:solidFill>
              </a:rPr>
              <a:t>Colloquio docente proponente*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000" dirty="0">
                <a:solidFill>
                  <a:schemeClr val="tx1"/>
                </a:solidFill>
              </a:rPr>
              <a:t>Verificare eventuali requisiti linguistici richiesti dall’università partner per gli studenti Erasmus incoming/</a:t>
            </a:r>
            <a:r>
              <a:rPr lang="it-IT" altLang="it-IT" sz="2000" i="1" dirty="0" err="1">
                <a:solidFill>
                  <a:schemeClr val="tx1"/>
                </a:solidFill>
              </a:rPr>
              <a:t>exchange</a:t>
            </a:r>
            <a:r>
              <a:rPr lang="it-IT" altLang="it-IT" sz="2000" i="1" dirty="0">
                <a:solidFill>
                  <a:schemeClr val="tx1"/>
                </a:solidFill>
              </a:rPr>
              <a:t> students </a:t>
            </a:r>
            <a:r>
              <a:rPr lang="it-IT" altLang="it-IT" sz="2000" dirty="0">
                <a:solidFill>
                  <a:schemeClr val="tx1"/>
                </a:solidFill>
              </a:rPr>
              <a:t>e le scadenze per </a:t>
            </a:r>
            <a:r>
              <a:rPr lang="it-IT" altLang="it-IT" sz="2000" dirty="0" err="1">
                <a:solidFill>
                  <a:schemeClr val="tx1"/>
                </a:solidFill>
              </a:rPr>
              <a:t>l’</a:t>
            </a:r>
            <a:r>
              <a:rPr lang="it-IT" altLang="it-IT" sz="2000" i="1" dirty="0" err="1">
                <a:solidFill>
                  <a:schemeClr val="tx1"/>
                </a:solidFill>
              </a:rPr>
              <a:t>application</a:t>
            </a:r>
            <a:r>
              <a:rPr lang="it-IT" altLang="it-IT" sz="2000" i="1" dirty="0">
                <a:solidFill>
                  <a:schemeClr val="tx1"/>
                </a:solidFill>
              </a:rPr>
              <a:t> procedure </a:t>
            </a:r>
            <a:r>
              <a:rPr lang="it-IT" altLang="it-IT" sz="2000" dirty="0">
                <a:solidFill>
                  <a:schemeClr val="tx1"/>
                </a:solidFill>
              </a:rPr>
              <a:t>(web site università estera; International Relations Office)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000" dirty="0">
                <a:solidFill>
                  <a:schemeClr val="tx1"/>
                </a:solidFill>
              </a:rPr>
              <a:t>Consultare l’offerta didattica presso l’università straniera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000" i="1" dirty="0">
                <a:solidFill>
                  <a:schemeClr val="tx1"/>
                </a:solidFill>
              </a:rPr>
              <a:t>e.g.: corsi riservati agli studenti Erasmus in lingua inglese (Europa del Nord; Europa dell’Est);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000" i="1" dirty="0">
                <a:solidFill>
                  <a:schemeClr val="tx1"/>
                </a:solidFill>
              </a:rPr>
              <a:t>corsi preclusi agli studenti Erasmus ecc.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000" dirty="0">
                <a:solidFill>
                  <a:schemeClr val="tx1"/>
                </a:solidFill>
              </a:rPr>
              <a:t>Modalità di ingresso e soggiorno nel paese estero.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395288" y="260350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DOCUMENTI DA ALLEGARE</a:t>
            </a:r>
          </a:p>
        </p:txBody>
      </p:sp>
      <p:sp>
        <p:nvSpPr>
          <p:cNvPr id="16387" name="Sottotitolo 2"/>
          <p:cNvSpPr>
            <a:spLocks noGrp="1"/>
          </p:cNvSpPr>
          <p:nvPr>
            <p:ph type="subTitle" idx="1"/>
          </p:nvPr>
        </p:nvSpPr>
        <p:spPr>
          <a:xfrm>
            <a:off x="571500" y="1557338"/>
            <a:ext cx="7858125" cy="4967287"/>
          </a:xfrm>
        </p:spPr>
        <p:txBody>
          <a:bodyPr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000" dirty="0">
                <a:solidFill>
                  <a:schemeClr val="tx1"/>
                </a:solidFill>
              </a:rPr>
              <a:t>Progetto di studi = elenco di attività individuate presso la sede partner (non necessariamente da inserire nel LA) + motivazioni accademiche e culturali + eventuali esperienze di studio/lavoro all’estero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000" dirty="0">
                <a:solidFill>
                  <a:schemeClr val="tx1"/>
                </a:solidFill>
              </a:rPr>
              <a:t>Eventuale certificato lingua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000" dirty="0">
                <a:solidFill>
                  <a:schemeClr val="tx1"/>
                </a:solidFill>
              </a:rPr>
              <a:t>Altre eventuali attestazioni relative ad esperienze all’estero o ad ulteriori conoscenze linguistiche che si desidera sottoporre all’attenzione del docente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000" dirty="0">
                <a:solidFill>
                  <a:schemeClr val="tx1"/>
                </a:solidFill>
              </a:rPr>
              <a:t>Eventuale autocertificazione della carriera pregressa (solo se svolta presso altro ateneo)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altLang="it-IT" sz="2000" b="1" dirty="0">
              <a:solidFill>
                <a:schemeClr val="tx1"/>
              </a:solidFill>
            </a:endParaRPr>
          </a:p>
          <a:p>
            <a:r>
              <a:rPr lang="it-IT" altLang="it-IT" sz="2000" b="1" dirty="0">
                <a:solidFill>
                  <a:schemeClr val="tx1"/>
                </a:solidFill>
              </a:rPr>
              <a:t>FORMATO DOCUMENTI SOLO PDF; CREARE FILE UNICI PER I DOCUMENTI COMPOSTI DA PIU’ PAGINE</a:t>
            </a:r>
          </a:p>
        </p:txBody>
      </p:sp>
    </p:spTree>
    <p:extLst>
      <p:ext uri="{BB962C8B-B14F-4D97-AF65-F5344CB8AC3E}">
        <p14:creationId xmlns:p14="http://schemas.microsoft.com/office/powerpoint/2010/main" val="20795653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395288" y="260350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PRESENTAZIONE DOMANDA</a:t>
            </a:r>
          </a:p>
        </p:txBody>
      </p:sp>
      <p:sp>
        <p:nvSpPr>
          <p:cNvPr id="17411" name="Sottotitolo 2"/>
          <p:cNvSpPr>
            <a:spLocks noGrp="1"/>
          </p:cNvSpPr>
          <p:nvPr>
            <p:ph type="subTitle" idx="1"/>
          </p:nvPr>
        </p:nvSpPr>
        <p:spPr>
          <a:xfrm>
            <a:off x="571500" y="1557338"/>
            <a:ext cx="7858125" cy="4967287"/>
          </a:xfrm>
        </p:spPr>
        <p:txBody>
          <a:bodyPr/>
          <a:lstStyle/>
          <a:p>
            <a:pPr marL="342900" indent="-342900"/>
            <a:r>
              <a:rPr lang="it-IT" altLang="it-IT" sz="1600" dirty="0">
                <a:solidFill>
                  <a:schemeClr val="tx1"/>
                </a:solidFill>
              </a:rPr>
              <a:t>La candidatura va presentata esclusivamente </a:t>
            </a:r>
            <a:r>
              <a:rPr lang="it-IT" altLang="it-IT" sz="1600" b="1" dirty="0">
                <a:solidFill>
                  <a:schemeClr val="tx1"/>
                </a:solidFill>
              </a:rPr>
              <a:t>on-line</a:t>
            </a:r>
            <a:r>
              <a:rPr lang="it-IT" altLang="it-IT" sz="1600" dirty="0">
                <a:solidFill>
                  <a:schemeClr val="tx1"/>
                </a:solidFill>
              </a:rPr>
              <a:t> su AlmaRM entro </a:t>
            </a:r>
          </a:p>
          <a:p>
            <a:pPr marL="342900" indent="-342900"/>
            <a:endParaRPr lang="it-IT" altLang="it-IT" sz="1600" dirty="0">
              <a:solidFill>
                <a:schemeClr val="tx1"/>
              </a:solidFill>
            </a:endParaRPr>
          </a:p>
          <a:p>
            <a:pPr marL="342900" indent="-342900"/>
            <a:r>
              <a:rPr lang="it-IT" altLang="it-IT" sz="3600" b="1" dirty="0">
                <a:solidFill>
                  <a:schemeClr val="tx1"/>
                </a:solidFill>
              </a:rPr>
              <a:t>Giovedì 9 febbraio ore 13:00</a:t>
            </a:r>
            <a:endParaRPr lang="it-IT" altLang="it-IT" sz="3600" dirty="0">
              <a:solidFill>
                <a:schemeClr val="tx1"/>
              </a:solidFill>
            </a:endParaRPr>
          </a:p>
          <a:p>
            <a:pPr marL="342900" indent="-342900"/>
            <a:endParaRPr lang="it-IT" altLang="it-IT" sz="1800" dirty="0">
              <a:solidFill>
                <a:schemeClr val="tx1"/>
              </a:solidFill>
            </a:endParaRPr>
          </a:p>
          <a:p>
            <a:pPr marL="342900" indent="-342900"/>
            <a:r>
              <a:rPr lang="it-IT" altLang="it-IT" sz="1600" dirty="0">
                <a:solidFill>
                  <a:schemeClr val="tx1"/>
                </a:solidFill>
              </a:rPr>
              <a:t>Studenti On-line &gt; Mobilità Internazionale AlmaRM</a:t>
            </a:r>
          </a:p>
          <a:p>
            <a:pPr marL="342900" indent="-342900"/>
            <a:r>
              <a:rPr lang="it-IT" altLang="it-IT" sz="1600" dirty="0">
                <a:solidFill>
                  <a:schemeClr val="tx1"/>
                </a:solidFill>
              </a:rPr>
              <a:t>NB! Prima di iniziare, consultare la guida pdf </a:t>
            </a:r>
            <a:r>
              <a:rPr lang="it-IT" altLang="it-IT" sz="1600" b="1" dirty="0">
                <a:solidFill>
                  <a:schemeClr val="tx1"/>
                </a:solidFill>
              </a:rPr>
              <a:t>“Note per la presentazione delle candidature”</a:t>
            </a:r>
          </a:p>
          <a:p>
            <a:pPr marL="342900" indent="-342900"/>
            <a:endParaRPr lang="it-IT" altLang="it-IT" sz="1600" b="1" dirty="0">
              <a:solidFill>
                <a:srgbClr val="FF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1600" dirty="0">
                <a:solidFill>
                  <a:schemeClr val="tx1"/>
                </a:solidFill>
              </a:rPr>
              <a:t>Domanda per </a:t>
            </a:r>
            <a:r>
              <a:rPr lang="it-IT" altLang="it-IT" sz="1600" dirty="0" err="1">
                <a:solidFill>
                  <a:schemeClr val="tx1"/>
                </a:solidFill>
              </a:rPr>
              <a:t>max</a:t>
            </a:r>
            <a:r>
              <a:rPr lang="it-IT" altLang="it-IT" sz="1600" dirty="0">
                <a:solidFill>
                  <a:schemeClr val="tx1"/>
                </a:solidFill>
              </a:rPr>
              <a:t> </a:t>
            </a:r>
            <a:r>
              <a:rPr lang="it-IT" altLang="it-IT" sz="1600" b="1" dirty="0">
                <a:solidFill>
                  <a:schemeClr val="tx1"/>
                </a:solidFill>
              </a:rPr>
              <a:t>3 offerte di scambio </a:t>
            </a:r>
            <a:r>
              <a:rPr lang="it-IT" altLang="it-IT" sz="1600" dirty="0">
                <a:solidFill>
                  <a:schemeClr val="tx1"/>
                </a:solidFill>
              </a:rPr>
              <a:t>(anche dello stesso docente proponente)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1600" dirty="0">
                <a:solidFill>
                  <a:schemeClr val="tx1"/>
                </a:solidFill>
              </a:rPr>
              <a:t>Eventuali certificati e attestazioni vanno allegati </a:t>
            </a:r>
            <a:r>
              <a:rPr lang="it-IT" altLang="it-IT" sz="1600" b="1" dirty="0">
                <a:solidFill>
                  <a:schemeClr val="tx1"/>
                </a:solidFill>
              </a:rPr>
              <a:t>in formato pdf.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altLang="it-IT" sz="1600" b="1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altLang="it-IT" sz="1600" b="1" dirty="0">
                <a:solidFill>
                  <a:schemeClr val="tx1"/>
                </a:solidFill>
              </a:rPr>
              <a:t>Se avete più di una carriera a Unibo potete candidarvi all’Erasmus solo in </a:t>
            </a:r>
            <a:r>
              <a:rPr lang="it-IT" altLang="it-IT" sz="1600" b="1">
                <a:solidFill>
                  <a:schemeClr val="tx1"/>
                </a:solidFill>
              </a:rPr>
              <a:t>una carriera.</a:t>
            </a:r>
            <a:endParaRPr lang="it-IT" altLang="it-IT" sz="1600" b="1" dirty="0">
              <a:solidFill>
                <a:schemeClr val="tx1"/>
              </a:solidFill>
            </a:endParaRPr>
          </a:p>
          <a:p>
            <a:pPr marL="342900" indent="-342900" algn="just">
              <a:buFont typeface="Wingdings" pitchFamily="2" charset="2"/>
              <a:buChar char="ü"/>
            </a:pPr>
            <a:endParaRPr lang="it-IT" altLang="it-IT" sz="1600" b="1" dirty="0">
              <a:solidFill>
                <a:schemeClr val="tx1"/>
              </a:solidFill>
            </a:endParaRPr>
          </a:p>
          <a:p>
            <a:pPr marL="342900" indent="-342900" algn="l"/>
            <a:r>
              <a:rPr lang="it-IT" altLang="it-IT" sz="1600" b="1" dirty="0">
                <a:solidFill>
                  <a:schemeClr val="tx1"/>
                </a:solidFill>
              </a:rPr>
              <a:t>Nota: </a:t>
            </a:r>
            <a:r>
              <a:rPr lang="it-IT" altLang="it-IT" sz="1600" dirty="0">
                <a:solidFill>
                  <a:schemeClr val="tx1"/>
                </a:solidFill>
              </a:rPr>
              <a:t>E’ possibile salvare la domanda in modalità provvisoria per riprendere la compilazione in un secondo momento («</a:t>
            </a:r>
            <a:r>
              <a:rPr lang="it-IT" altLang="it-IT" sz="1600" b="1" dirty="0">
                <a:solidFill>
                  <a:schemeClr val="tx1"/>
                </a:solidFill>
              </a:rPr>
              <a:t>salva provvisorio»</a:t>
            </a:r>
            <a:r>
              <a:rPr lang="it-IT" altLang="it-IT" sz="1600" dirty="0">
                <a:solidFill>
                  <a:schemeClr val="tx1"/>
                </a:solidFill>
              </a:rPr>
              <a:t>). Per presentare la candidatura è necessario selezionare </a:t>
            </a:r>
            <a:r>
              <a:rPr lang="it-IT" altLang="it-IT" sz="1600" b="1" dirty="0">
                <a:solidFill>
                  <a:schemeClr val="tx1"/>
                </a:solidFill>
              </a:rPr>
              <a:t>«salva definitivo» </a:t>
            </a:r>
            <a:r>
              <a:rPr lang="it-IT" altLang="it-IT" sz="1600" dirty="0">
                <a:solidFill>
                  <a:schemeClr val="tx1"/>
                </a:solidFill>
              </a:rPr>
              <a:t>entro la scadenza del 9 febbraio.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/>
          <p:nvPr/>
        </p:nvPicPr>
        <p:blipFill rotWithShape="1">
          <a:blip r:embed="rId2"/>
          <a:srcRect l="12711" t="7905" r="2444" b="23948"/>
          <a:stretch/>
        </p:blipFill>
        <p:spPr bwMode="auto">
          <a:xfrm>
            <a:off x="611560" y="1412776"/>
            <a:ext cx="7560840" cy="42550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380586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/>
          <p:nvPr/>
        </p:nvPicPr>
        <p:blipFill rotWithShape="1">
          <a:blip r:embed="rId2"/>
          <a:srcRect l="12942" t="11671" r="1863" b="14923"/>
          <a:stretch/>
        </p:blipFill>
        <p:spPr bwMode="auto">
          <a:xfrm>
            <a:off x="1403648" y="332656"/>
            <a:ext cx="5918725" cy="39959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Immagine 3"/>
          <p:cNvPicPr/>
          <p:nvPr/>
        </p:nvPicPr>
        <p:blipFill rotWithShape="1">
          <a:blip r:embed="rId3"/>
          <a:srcRect l="13770" t="58914" r="1947" b="11159"/>
          <a:stretch/>
        </p:blipFill>
        <p:spPr bwMode="auto">
          <a:xfrm>
            <a:off x="1475656" y="4581128"/>
            <a:ext cx="5774708" cy="20162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308836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dirty="0"/>
              <a:t>NOME.COGNOME@STUDIO.UNIBO.IT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sz="3600" dirty="0"/>
          </a:p>
          <a:p>
            <a:pPr marL="0" indent="0">
              <a:buNone/>
            </a:pPr>
            <a:r>
              <a:rPr lang="it-IT" sz="3600" dirty="0"/>
              <a:t>Al termine della presentazione della domanda viene inviata un’email all’indirizzo di posta istituzionale dello studente (</a:t>
            </a:r>
            <a:r>
              <a:rPr lang="it-IT" sz="3600" dirty="0">
                <a:hlinkClick r:id="rId2"/>
              </a:rPr>
              <a:t>nome.cognome@studio.unibo.it</a:t>
            </a:r>
            <a:r>
              <a:rPr lang="it-IT" sz="3600" dirty="0"/>
              <a:t>)</a:t>
            </a:r>
          </a:p>
          <a:p>
            <a:pPr marL="0" indent="0">
              <a:buNone/>
            </a:pPr>
            <a:r>
              <a:rPr lang="it-IT" sz="3600" dirty="0"/>
              <a:t>per notificare che la domanda è stata caricata correttamente!</a:t>
            </a:r>
          </a:p>
        </p:txBody>
      </p:sp>
    </p:spTree>
    <p:extLst>
      <p:ext uri="{BB962C8B-B14F-4D97-AF65-F5344CB8AC3E}">
        <p14:creationId xmlns:p14="http://schemas.microsoft.com/office/powerpoint/2010/main" val="17470310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395288" y="260350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CRITERI GRADUATORIA</a:t>
            </a:r>
          </a:p>
        </p:txBody>
      </p:sp>
      <p:sp>
        <p:nvSpPr>
          <p:cNvPr id="4099" name="Sottotitolo 2"/>
          <p:cNvSpPr>
            <a:spLocks noGrp="1"/>
          </p:cNvSpPr>
          <p:nvPr>
            <p:ph type="subTitle" idx="1"/>
          </p:nvPr>
        </p:nvSpPr>
        <p:spPr>
          <a:xfrm>
            <a:off x="571500" y="1484313"/>
            <a:ext cx="7858125" cy="5040312"/>
          </a:xfrm>
        </p:spPr>
        <p:txBody>
          <a:bodyPr anchor="ctr"/>
          <a:lstStyle/>
          <a:p>
            <a:pPr algn="just" eaLnBrk="1" hangingPunct="1">
              <a:buFont typeface="Arial" charset="0"/>
              <a:buNone/>
              <a:defRPr/>
            </a:pPr>
            <a:r>
              <a:rPr lang="it-IT" sz="1800" b="1" u="sng" dirty="0">
                <a:solidFill>
                  <a:schemeClr val="tx1"/>
                </a:solidFill>
              </a:rPr>
              <a:t>A. 0 – 40 punti per la valutazione del docente: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 la congruenza dell’attività proposta 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 le motivazioni indicate nella domanda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 aver rispettato o meno il requisito del colloquio obbligatorio 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 la conoscenza linguistica 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 altri elementi indicati dallo studente nella domanda o in sede di colloquio </a:t>
            </a:r>
          </a:p>
          <a:p>
            <a:pPr algn="just" eaLnBrk="1" hangingPunct="1">
              <a:buFont typeface="Arial" charset="0"/>
              <a:buNone/>
              <a:defRPr/>
            </a:pPr>
            <a:endParaRPr lang="it-IT" sz="1800" dirty="0">
              <a:solidFill>
                <a:schemeClr val="tx1"/>
              </a:solidFill>
            </a:endParaRPr>
          </a:p>
          <a:p>
            <a:pPr algn="l" eaLnBrk="1" hangingPunct="1">
              <a:defRPr/>
            </a:pPr>
            <a:r>
              <a:rPr lang="it-IT" sz="1800" b="1" u="sng" dirty="0">
                <a:solidFill>
                  <a:schemeClr val="tx1"/>
                </a:solidFill>
              </a:rPr>
              <a:t>B. 0 – 60 punti per la media ponderata dei voti (profitto) e il rapporto tra anno di iscrizione e crediti formativi (regolarità degli studi) conseguiti e verbalizzati al 16 FEBBRAIO 2023  (compreso)</a:t>
            </a:r>
          </a:p>
          <a:p>
            <a:pPr algn="l" eaLnBrk="1" hangingPunct="1">
              <a:defRPr/>
            </a:pPr>
            <a:endParaRPr lang="it-IT" sz="1800" b="1" u="sng" dirty="0">
              <a:solidFill>
                <a:schemeClr val="tx1"/>
              </a:solidFill>
            </a:endParaRP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Iscritti al 1° anno LM: si considera 6/7 carriera pregressa e 1/7 carriera attuale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Studenti con titolo estero: valutazione da parte di un’apposita commissione </a:t>
            </a:r>
          </a:p>
          <a:p>
            <a:pPr algn="just" eaLnBrk="1" hangingPunct="1">
              <a:buFont typeface="Arial" charset="0"/>
              <a:buNone/>
              <a:defRPr/>
            </a:pPr>
            <a:r>
              <a:rPr lang="it-IT" sz="1800" b="1" dirty="0">
                <a:solidFill>
                  <a:schemeClr val="tx1"/>
                </a:solidFill>
              </a:rPr>
              <a:t>Non idonei</a:t>
            </a:r>
            <a:r>
              <a:rPr lang="it-IT" sz="1800" dirty="0">
                <a:solidFill>
                  <a:schemeClr val="tx1"/>
                </a:solidFill>
              </a:rPr>
              <a:t> = gli studenti che avranno un punteggio pari a 0 da parte del docente.</a:t>
            </a:r>
          </a:p>
          <a:p>
            <a:pPr marL="342900" indent="-342900">
              <a:buFont typeface="Arial" charset="0"/>
              <a:buNone/>
              <a:defRPr/>
            </a:pPr>
            <a:endParaRPr lang="it-IT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395288" y="260350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ACCETTAZIONE</a:t>
            </a:r>
          </a:p>
        </p:txBody>
      </p:sp>
      <p:sp>
        <p:nvSpPr>
          <p:cNvPr id="4099" name="Sottotitolo 2"/>
          <p:cNvSpPr>
            <a:spLocks noGrp="1"/>
          </p:cNvSpPr>
          <p:nvPr>
            <p:ph type="subTitle" idx="1"/>
          </p:nvPr>
        </p:nvSpPr>
        <p:spPr>
          <a:xfrm>
            <a:off x="571500" y="1484313"/>
            <a:ext cx="7858125" cy="5040312"/>
          </a:xfrm>
        </p:spPr>
        <p:txBody>
          <a:bodyPr anchor="ctr"/>
          <a:lstStyle/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 </a:t>
            </a:r>
            <a:r>
              <a:rPr lang="it-IT" sz="2400" dirty="0">
                <a:solidFill>
                  <a:schemeClr val="tx1"/>
                </a:solidFill>
              </a:rPr>
              <a:t>Pubblicazione graduatoria on-line: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endParaRPr lang="it-IT" sz="24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it-IT" sz="2400" b="1" dirty="0">
                <a:solidFill>
                  <a:schemeClr val="tx1"/>
                </a:solidFill>
              </a:rPr>
              <a:t>Giovedì 9 marzo 2023</a:t>
            </a:r>
          </a:p>
          <a:p>
            <a:pPr eaLnBrk="1" hangingPunct="1">
              <a:defRPr/>
            </a:pPr>
            <a:endParaRPr lang="it-IT" sz="2400" b="1" dirty="0">
              <a:solidFill>
                <a:schemeClr val="tx1"/>
              </a:solidFill>
            </a:endParaRP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it-IT" sz="2400" dirty="0">
                <a:solidFill>
                  <a:schemeClr val="tx1"/>
                </a:solidFill>
              </a:rPr>
              <a:t> Accettazione posto di scambio attraverso l’applicativo AlmaRM entro: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endParaRPr lang="it-IT" sz="24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it-IT" sz="2400" b="1" dirty="0">
                <a:solidFill>
                  <a:schemeClr val="tx1"/>
                </a:solidFill>
              </a:rPr>
              <a:t>Mercoledì 15 marzo 2023 ore 13</a:t>
            </a:r>
          </a:p>
          <a:p>
            <a:pPr algn="just" eaLnBrk="1" hangingPunct="1">
              <a:buFont typeface="Arial" charset="0"/>
              <a:buNone/>
              <a:defRPr/>
            </a:pPr>
            <a:r>
              <a:rPr lang="it-IT" sz="2400" i="1" dirty="0">
                <a:solidFill>
                  <a:schemeClr val="tx1"/>
                </a:solidFill>
              </a:rPr>
              <a:t>Nota: dopo tale scadenza i vincitori che non hanno accettato verranno automaticamente depennati dalle graduatorie.</a:t>
            </a:r>
          </a:p>
          <a:p>
            <a:pPr marL="342900" indent="-342900">
              <a:lnSpc>
                <a:spcPct val="150000"/>
              </a:lnSpc>
              <a:buFont typeface="Arial" charset="0"/>
              <a:buNone/>
              <a:defRPr/>
            </a:pPr>
            <a:endParaRPr lang="it-IT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395288" y="260350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PRIMA DELLA PARTENZA</a:t>
            </a:r>
          </a:p>
        </p:txBody>
      </p:sp>
      <p:sp>
        <p:nvSpPr>
          <p:cNvPr id="4099" name="Sottotitolo 2"/>
          <p:cNvSpPr>
            <a:spLocks noGrp="1"/>
          </p:cNvSpPr>
          <p:nvPr>
            <p:ph type="subTitle" idx="1"/>
          </p:nvPr>
        </p:nvSpPr>
        <p:spPr>
          <a:xfrm>
            <a:off x="571500" y="1484313"/>
            <a:ext cx="7858125" cy="5040312"/>
          </a:xfrm>
        </p:spPr>
        <p:txBody>
          <a:bodyPr anchor="ctr"/>
          <a:lstStyle/>
          <a:p>
            <a:pPr algn="just">
              <a:defRPr/>
            </a:pPr>
            <a:r>
              <a:rPr lang="it-IT" sz="2000" dirty="0">
                <a:solidFill>
                  <a:schemeClr val="tx1"/>
                </a:solidFill>
              </a:rPr>
              <a:t> 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chemeClr val="tx1"/>
                </a:solidFill>
              </a:rPr>
              <a:t>Adempiere alle richieste amministrative (</a:t>
            </a:r>
            <a:r>
              <a:rPr lang="it-IT" sz="2000" i="1" dirty="0" err="1">
                <a:solidFill>
                  <a:schemeClr val="tx1"/>
                </a:solidFill>
              </a:rPr>
              <a:t>application</a:t>
            </a:r>
            <a:r>
              <a:rPr lang="it-IT" sz="2000" i="1" dirty="0">
                <a:solidFill>
                  <a:schemeClr val="tx1"/>
                </a:solidFill>
              </a:rPr>
              <a:t> procedure</a:t>
            </a:r>
            <a:r>
              <a:rPr lang="it-IT" sz="2000" dirty="0">
                <a:solidFill>
                  <a:schemeClr val="tx1"/>
                </a:solidFill>
              </a:rPr>
              <a:t>) dell’università partner</a:t>
            </a:r>
            <a:r>
              <a:rPr lang="it-IT" sz="2000" dirty="0">
                <a:solidFill>
                  <a:srgbClr val="FF0000"/>
                </a:solidFill>
              </a:rPr>
              <a:t>*</a:t>
            </a:r>
            <a:r>
              <a:rPr lang="it-IT" sz="2000" dirty="0">
                <a:solidFill>
                  <a:schemeClr val="tx1"/>
                </a:solidFill>
              </a:rPr>
              <a:t>: </a:t>
            </a:r>
            <a:r>
              <a:rPr lang="it-IT" sz="2000" dirty="0" err="1">
                <a:solidFill>
                  <a:schemeClr val="tx1"/>
                </a:solidFill>
              </a:rPr>
              <a:t>application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err="1">
                <a:solidFill>
                  <a:schemeClr val="tx1"/>
                </a:solidFill>
              </a:rPr>
              <a:t>form</a:t>
            </a:r>
            <a:r>
              <a:rPr lang="it-IT" sz="2000" dirty="0">
                <a:solidFill>
                  <a:schemeClr val="tx1"/>
                </a:solidFill>
              </a:rPr>
              <a:t>, certificati linguistici ecc. </a:t>
            </a:r>
          </a:p>
          <a:p>
            <a:pPr algn="just">
              <a:buFont typeface="Arial" charset="0"/>
              <a:buNone/>
              <a:defRPr/>
            </a:pPr>
            <a:r>
              <a:rPr lang="it-IT" sz="1800" i="1" dirty="0">
                <a:solidFill>
                  <a:schemeClr val="tx1"/>
                </a:solidFill>
              </a:rPr>
              <a:t>Ufficio competente: Università partner</a:t>
            </a:r>
          </a:p>
          <a:p>
            <a:pPr algn="just">
              <a:buFont typeface="Arial" charset="0"/>
              <a:buNone/>
              <a:defRPr/>
            </a:pPr>
            <a:endParaRPr lang="it-IT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chemeClr val="tx1"/>
                </a:solidFill>
              </a:rPr>
              <a:t> Definire e far approvare al Consiglio di </a:t>
            </a:r>
            <a:r>
              <a:rPr lang="it-IT" sz="2000" dirty="0" err="1">
                <a:solidFill>
                  <a:schemeClr val="tx1"/>
                </a:solidFill>
              </a:rPr>
              <a:t>Cds</a:t>
            </a:r>
            <a:r>
              <a:rPr lang="it-IT" sz="2000" dirty="0">
                <a:solidFill>
                  <a:schemeClr val="tx1"/>
                </a:solidFill>
              </a:rPr>
              <a:t> il </a:t>
            </a:r>
            <a:r>
              <a:rPr lang="it-IT" sz="2000" dirty="0" err="1">
                <a:solidFill>
                  <a:schemeClr val="tx1"/>
                </a:solidFill>
              </a:rPr>
              <a:t>Learning</a:t>
            </a:r>
            <a:r>
              <a:rPr lang="it-IT" sz="2000" dirty="0">
                <a:solidFill>
                  <a:schemeClr val="tx1"/>
                </a:solidFill>
              </a:rPr>
              <a:t> Agreement</a:t>
            </a:r>
          </a:p>
          <a:p>
            <a:pPr algn="just">
              <a:buFont typeface="Arial" charset="0"/>
              <a:buNone/>
              <a:defRPr/>
            </a:pPr>
            <a:r>
              <a:rPr lang="it-IT" sz="1800" i="1" dirty="0">
                <a:solidFill>
                  <a:schemeClr val="tx1"/>
                </a:solidFill>
              </a:rPr>
              <a:t>Ufficio competente: docente proponente, Ufficio Mobilità Internazionale, Consiglio del CDS.</a:t>
            </a:r>
          </a:p>
          <a:p>
            <a:pPr algn="just">
              <a:buFont typeface="Arial" charset="0"/>
              <a:buNone/>
              <a:defRPr/>
            </a:pPr>
            <a:endParaRPr lang="it-IT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chemeClr val="tx1"/>
                </a:solidFill>
              </a:rPr>
              <a:t> Sottoscrivere il contratto Erasmus </a:t>
            </a:r>
          </a:p>
          <a:p>
            <a:pPr algn="just">
              <a:buFont typeface="Arial" charset="0"/>
              <a:buNone/>
              <a:defRPr/>
            </a:pPr>
            <a:r>
              <a:rPr lang="it-IT" sz="1800" i="1" dirty="0">
                <a:solidFill>
                  <a:schemeClr val="tx1"/>
                </a:solidFill>
              </a:rPr>
              <a:t>Ufficio competente: DIRI – Ufficio Mobilità Europea</a:t>
            </a:r>
          </a:p>
          <a:p>
            <a:pPr algn="just">
              <a:buFont typeface="Arial" charset="0"/>
              <a:buNone/>
              <a:defRPr/>
            </a:pPr>
            <a:endParaRPr lang="it-IT" sz="1800" i="1" dirty="0">
              <a:solidFill>
                <a:schemeClr val="tx1"/>
              </a:solidFill>
            </a:endParaRPr>
          </a:p>
          <a:p>
            <a:pPr algn="just">
              <a:buFont typeface="Arial" charset="0"/>
              <a:buNone/>
              <a:defRPr/>
            </a:pPr>
            <a:r>
              <a:rPr lang="it-IT" altLang="it-IT" sz="1800" b="1" dirty="0">
                <a:solidFill>
                  <a:srgbClr val="FF0000"/>
                </a:solidFill>
                <a:ea typeface="Times New Roman" pitchFamily="18" charset="0"/>
                <a:cs typeface="TrebuchetMS,Bold"/>
              </a:rPr>
              <a:t>*</a:t>
            </a:r>
            <a:r>
              <a:rPr lang="it-IT" altLang="it-IT" sz="1800" b="1" dirty="0">
                <a:solidFill>
                  <a:schemeClr val="tx1"/>
                </a:solidFill>
                <a:ea typeface="Times New Roman" pitchFamily="18" charset="0"/>
                <a:cs typeface="TrebuchetMS,Bold"/>
              </a:rPr>
              <a:t> Si ricorda che la decisione finale circa l’ammissione degli studenti vincitori spetta alle università ospitanti e non è previsto, in caso di rifiuto, un ricollocamento da parte dell’ateneo di Bologna.</a:t>
            </a:r>
            <a:endParaRPr lang="it-IT" altLang="it-IT" sz="1800" dirty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algn="just">
              <a:buFont typeface="Arial" charset="0"/>
              <a:buNone/>
              <a:defRPr/>
            </a:pPr>
            <a:endParaRPr lang="it-IT" sz="1800" i="1" dirty="0">
              <a:solidFill>
                <a:schemeClr val="tx1"/>
              </a:solidFill>
            </a:endParaRPr>
          </a:p>
          <a:p>
            <a:pPr marL="342900" indent="-342900">
              <a:lnSpc>
                <a:spcPct val="150000"/>
              </a:lnSpc>
              <a:buFont typeface="Arial" charset="0"/>
              <a:buNone/>
              <a:defRPr/>
            </a:pPr>
            <a:endParaRPr lang="it-IT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395288" y="260350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SCADENZE</a:t>
            </a:r>
          </a:p>
        </p:txBody>
      </p:sp>
      <p:sp>
        <p:nvSpPr>
          <p:cNvPr id="4099" name="Sottotitolo 2"/>
          <p:cNvSpPr>
            <a:spLocks noGrp="1"/>
          </p:cNvSpPr>
          <p:nvPr>
            <p:ph type="subTitle" idx="1"/>
          </p:nvPr>
        </p:nvSpPr>
        <p:spPr>
          <a:xfrm>
            <a:off x="571500" y="1484313"/>
            <a:ext cx="7858125" cy="5040312"/>
          </a:xfrm>
        </p:spPr>
        <p:txBody>
          <a:bodyPr anchor="ctr"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endParaRPr lang="it-IT" sz="1800" b="1" dirty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it-IT" sz="1800" b="1" dirty="0">
              <a:solidFill>
                <a:schemeClr val="tx1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1800" b="1" dirty="0">
                <a:solidFill>
                  <a:schemeClr val="tx1"/>
                </a:solidFill>
              </a:rPr>
              <a:t>Calendario delle scadenze (Allegato): </a:t>
            </a:r>
            <a:r>
              <a:rPr lang="it-IT" sz="1800" b="1" dirty="0">
                <a:solidFill>
                  <a:schemeClr val="tx1"/>
                </a:solidFill>
                <a:hlinkClick r:id="rId2"/>
              </a:rPr>
              <a:t>https://bandi.unibo.it/s/diri/bando-erasmus-studio-2023-24/bando/calendario-bando-erasmus-studio_23_24-ita.pdf/@@download/file/Calendario-Bando-Erasmus-Studio_23_24-ITA.pdf</a:t>
            </a:r>
            <a:r>
              <a:rPr lang="it-IT" sz="1800" b="1" dirty="0">
                <a:solidFill>
                  <a:schemeClr val="tx1"/>
                </a:solidFill>
              </a:rPr>
              <a:t>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1800" dirty="0">
                <a:solidFill>
                  <a:schemeClr val="tx1"/>
                </a:solidFill>
              </a:rPr>
              <a:t>scadenza per la presentazione della domanda:</a:t>
            </a:r>
          </a:p>
          <a:p>
            <a:pPr marL="342900" indent="-34290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it-IT" sz="1800" b="1" dirty="0">
                <a:solidFill>
                  <a:schemeClr val="tx1"/>
                </a:solidFill>
              </a:rPr>
              <a:t>9 marzo 2023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1800" dirty="0">
                <a:solidFill>
                  <a:schemeClr val="tx1"/>
                </a:solidFill>
              </a:rPr>
              <a:t>Pubblicazione delle graduatorie on-line (</a:t>
            </a:r>
            <a:r>
              <a:rPr lang="it-IT" sz="1800" dirty="0" err="1">
                <a:solidFill>
                  <a:schemeClr val="tx1"/>
                </a:solidFill>
              </a:rPr>
              <a:t>AlmaRM</a:t>
            </a:r>
            <a:r>
              <a:rPr lang="it-IT" sz="1800" dirty="0">
                <a:solidFill>
                  <a:schemeClr val="tx1"/>
                </a:solidFill>
              </a:rPr>
              <a:t>).</a:t>
            </a:r>
          </a:p>
          <a:p>
            <a:pPr marL="342900" indent="-34290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it-IT" sz="1800" b="1" dirty="0">
                <a:solidFill>
                  <a:schemeClr val="tx1"/>
                </a:solidFill>
              </a:rPr>
              <a:t>15 marzo  2023, ore 13:00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1800" dirty="0">
                <a:solidFill>
                  <a:schemeClr val="tx1"/>
                </a:solidFill>
              </a:rPr>
              <a:t>Scadenza per l’accettazione dei posti. La procedura sarà interamente on-line.</a:t>
            </a:r>
          </a:p>
          <a:p>
            <a:pPr marL="342900" indent="-34290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it-IT" sz="1800" b="1" dirty="0">
                <a:solidFill>
                  <a:schemeClr val="tx1"/>
                </a:solidFill>
              </a:rPr>
              <a:t>16 marzo 2023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1800" dirty="0">
                <a:solidFill>
                  <a:schemeClr val="tx1"/>
                </a:solidFill>
              </a:rPr>
              <a:t>Inizio scorrimento graduatorie.</a:t>
            </a:r>
          </a:p>
          <a:p>
            <a:pPr marL="342900" indent="-34290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it-IT" sz="1800" b="1" dirty="0">
                <a:solidFill>
                  <a:schemeClr val="tx1"/>
                </a:solidFill>
              </a:rPr>
              <a:t>30 marzo 2023, ore 13:00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1800" dirty="0">
                <a:solidFill>
                  <a:schemeClr val="tx1"/>
                </a:solidFill>
              </a:rPr>
              <a:t>Scadenza per l’accettazione dei posti vinti riferiti alla graduatoria aggiornata. La procedura sarà interamente on-line.</a:t>
            </a:r>
          </a:p>
          <a:p>
            <a:pPr marL="342900" indent="-342900">
              <a:lnSpc>
                <a:spcPct val="150000"/>
              </a:lnSpc>
              <a:buFont typeface="Arial" charset="0"/>
              <a:buNone/>
              <a:defRPr/>
            </a:pPr>
            <a:endParaRPr lang="it-IT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DESTINAZIONI</a:t>
            </a:r>
          </a:p>
        </p:txBody>
      </p:sp>
      <p:graphicFrame>
        <p:nvGraphicFramePr>
          <p:cNvPr id="2" name="Segnaposto contenuto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4188615"/>
              </p:ext>
            </p:extLst>
          </p:nvPr>
        </p:nvGraphicFramePr>
        <p:xfrm>
          <a:off x="250825" y="1341438"/>
          <a:ext cx="8715375" cy="5302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323529" y="2636838"/>
            <a:ext cx="230378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000" dirty="0">
                <a:latin typeface="+mn-lt"/>
              </a:rPr>
              <a:t>26 stati membri </a:t>
            </a:r>
          </a:p>
          <a:p>
            <a:pPr algn="ctr">
              <a:defRPr/>
            </a:pPr>
            <a:r>
              <a:rPr lang="it-IT" sz="2000" dirty="0">
                <a:latin typeface="+mn-lt"/>
              </a:rPr>
              <a:t>+ </a:t>
            </a:r>
          </a:p>
          <a:p>
            <a:pPr algn="ctr">
              <a:defRPr/>
            </a:pPr>
            <a:r>
              <a:rPr lang="it-IT" sz="2000" dirty="0">
                <a:latin typeface="+mn-lt"/>
              </a:rPr>
              <a:t>3 paesi EEA</a:t>
            </a:r>
          </a:p>
          <a:p>
            <a:pPr algn="ctr">
              <a:defRPr/>
            </a:pPr>
            <a:r>
              <a:rPr lang="it-IT" sz="2000" dirty="0">
                <a:latin typeface="+mn-lt"/>
              </a:rPr>
              <a:t>+</a:t>
            </a:r>
          </a:p>
          <a:p>
            <a:pPr algn="ctr">
              <a:defRPr/>
            </a:pPr>
            <a:r>
              <a:rPr lang="it-IT" sz="2000" dirty="0">
                <a:latin typeface="+mn-lt"/>
              </a:rPr>
              <a:t>2 paesi candidati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6372225" y="2636838"/>
            <a:ext cx="2232025" cy="161582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endParaRPr lang="it-IT" dirty="0">
              <a:latin typeface="+mn-lt"/>
            </a:endParaRPr>
          </a:p>
          <a:p>
            <a:pPr algn="ctr">
              <a:lnSpc>
                <a:spcPct val="150000"/>
              </a:lnSpc>
              <a:defRPr/>
            </a:pPr>
            <a:r>
              <a:rPr lang="it-IT" dirty="0">
                <a:latin typeface="+mn-lt"/>
              </a:rPr>
              <a:t>Regno Unito</a:t>
            </a:r>
          </a:p>
          <a:p>
            <a:pPr algn="ctr">
              <a:lnSpc>
                <a:spcPct val="150000"/>
              </a:lnSpc>
              <a:defRPr/>
            </a:pPr>
            <a:r>
              <a:rPr lang="it-IT" dirty="0">
                <a:latin typeface="+mn-lt"/>
              </a:rPr>
              <a:t>Svizzera</a:t>
            </a:r>
          </a:p>
          <a:p>
            <a:pPr>
              <a:defRPr/>
            </a:pPr>
            <a:endParaRPr lang="it-IT" dirty="0"/>
          </a:p>
        </p:txBody>
      </p:sp>
      <p:sp>
        <p:nvSpPr>
          <p:cNvPr id="4103" name="CasellaDiTesto 7"/>
          <p:cNvSpPr txBox="1">
            <a:spLocks noChangeArrowheads="1"/>
          </p:cNvSpPr>
          <p:nvPr/>
        </p:nvSpPr>
        <p:spPr bwMode="auto">
          <a:xfrm rot="-2114230">
            <a:off x="4701728" y="2173521"/>
            <a:ext cx="10382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1400" b="1" dirty="0">
                <a:solidFill>
                  <a:schemeClr val="bg1"/>
                </a:solidFill>
                <a:latin typeface="Arial" pitchFamily="34" charset="0"/>
              </a:rPr>
              <a:t> 1 semestre</a:t>
            </a:r>
          </a:p>
        </p:txBody>
      </p:sp>
      <p:sp>
        <p:nvSpPr>
          <p:cNvPr id="9" name="Callout con freccia in su 8"/>
          <p:cNvSpPr/>
          <p:nvPr/>
        </p:nvSpPr>
        <p:spPr>
          <a:xfrm>
            <a:off x="179388" y="5661025"/>
            <a:ext cx="2592387" cy="720725"/>
          </a:xfrm>
          <a:prstGeom prst="upArrowCallou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b="1" dirty="0"/>
              <a:t>1.06.2023 – 31/07/2024</a:t>
            </a:r>
          </a:p>
        </p:txBody>
      </p:sp>
      <p:sp>
        <p:nvSpPr>
          <p:cNvPr id="12" name="Callout con freccia in su 11"/>
          <p:cNvSpPr/>
          <p:nvPr/>
        </p:nvSpPr>
        <p:spPr>
          <a:xfrm>
            <a:off x="3203575" y="5661025"/>
            <a:ext cx="2592388" cy="720725"/>
          </a:xfrm>
          <a:prstGeom prst="upArrowCallou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b="1"/>
              <a:t>1.06.2023 – 31/07/2024</a:t>
            </a:r>
            <a:endParaRPr lang="it-IT" b="1" dirty="0"/>
          </a:p>
        </p:txBody>
      </p:sp>
      <p:sp>
        <p:nvSpPr>
          <p:cNvPr id="13" name="Callout con freccia in su 12"/>
          <p:cNvSpPr/>
          <p:nvPr/>
        </p:nvSpPr>
        <p:spPr>
          <a:xfrm>
            <a:off x="6107113" y="5661025"/>
            <a:ext cx="2592387" cy="720725"/>
          </a:xfrm>
          <a:prstGeom prst="upArrowCallou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b="1"/>
              <a:t>1.06.2023 – 31/07/2024</a:t>
            </a:r>
            <a:endParaRPr lang="it-IT" b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3383756" y="2783730"/>
            <a:ext cx="2232025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it-IT" sz="2000" dirty="0">
                <a:latin typeface="+mn-lt"/>
              </a:rPr>
              <a:t>11 </a:t>
            </a:r>
          </a:p>
          <a:p>
            <a:pPr algn="ctr">
              <a:lnSpc>
                <a:spcPct val="120000"/>
              </a:lnSpc>
              <a:defRPr/>
            </a:pPr>
            <a:r>
              <a:rPr lang="it-IT" sz="2000" dirty="0">
                <a:latin typeface="+mn-lt"/>
              </a:rPr>
              <a:t>Partner </a:t>
            </a:r>
          </a:p>
          <a:p>
            <a:pPr algn="ctr">
              <a:lnSpc>
                <a:spcPct val="120000"/>
              </a:lnSpc>
              <a:defRPr/>
            </a:pPr>
            <a:r>
              <a:rPr lang="it-IT" sz="2000" dirty="0" err="1">
                <a:latin typeface="+mn-lt"/>
              </a:rPr>
              <a:t>Countries</a:t>
            </a:r>
            <a:r>
              <a:rPr lang="it-IT" sz="2000" dirty="0">
                <a:latin typeface="+mn-lt"/>
              </a:rPr>
              <a:t> </a:t>
            </a:r>
          </a:p>
          <a:p>
            <a:pPr algn="ctr">
              <a:lnSpc>
                <a:spcPct val="120000"/>
              </a:lnSpc>
              <a:defRPr/>
            </a:pPr>
            <a:r>
              <a:rPr lang="it-IT" sz="2000" dirty="0">
                <a:latin typeface="+mn-lt"/>
              </a:rPr>
              <a:t>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CONTATTI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75"/>
          </a:xfrm>
        </p:spPr>
        <p:txBody>
          <a:bodyPr rtlCol="0">
            <a:normAutofit/>
          </a:bodyPr>
          <a:lstStyle/>
          <a:p>
            <a:pPr algn="ctr">
              <a:buFont typeface="Arial" charset="0"/>
              <a:buNone/>
              <a:defRPr/>
            </a:pPr>
            <a:endParaRPr lang="it-IT" sz="2000" b="1" u="sng" dirty="0"/>
          </a:p>
          <a:p>
            <a:pPr algn="ctr">
              <a:buFont typeface="Arial" charset="0"/>
              <a:buNone/>
              <a:defRPr/>
            </a:pPr>
            <a:r>
              <a:rPr lang="it-IT" sz="2000" b="1" u="sng" dirty="0"/>
              <a:t>Ufficio Mobilità Internazionale Scienze Politiche</a:t>
            </a:r>
          </a:p>
          <a:p>
            <a:pPr algn="ctr">
              <a:spcBef>
                <a:spcPct val="0"/>
              </a:spcBef>
              <a:buFont typeface="Arial" charset="0"/>
              <a:buNone/>
              <a:defRPr/>
            </a:pPr>
            <a:r>
              <a:rPr lang="it-IT" sz="2000" dirty="0"/>
              <a:t>Via Filippo Re 8 Bologna </a:t>
            </a:r>
          </a:p>
          <a:p>
            <a:pPr algn="ctr">
              <a:spcBef>
                <a:spcPct val="0"/>
              </a:spcBef>
              <a:buFont typeface="Arial" charset="0"/>
              <a:buNone/>
              <a:defRPr/>
            </a:pPr>
            <a:r>
              <a:rPr lang="it-IT" sz="2000" dirty="0"/>
              <a:t>E-mail: </a:t>
            </a:r>
            <a:r>
              <a:rPr lang="it-IT" sz="2000" dirty="0">
                <a:hlinkClick r:id="rId2"/>
              </a:rPr>
              <a:t>aform.mobintspbo@unibo.it</a:t>
            </a:r>
            <a:endParaRPr lang="it-IT" sz="2000" dirty="0"/>
          </a:p>
          <a:p>
            <a:pPr algn="ctr">
              <a:spcBef>
                <a:spcPct val="0"/>
              </a:spcBef>
              <a:buFont typeface="Arial" charset="0"/>
              <a:buNone/>
              <a:defRPr/>
            </a:pPr>
            <a:r>
              <a:rPr lang="it-IT" sz="2000" dirty="0"/>
              <a:t> Tel. 051 2084094</a:t>
            </a:r>
          </a:p>
          <a:p>
            <a:pPr algn="ctr">
              <a:spcBef>
                <a:spcPct val="0"/>
              </a:spcBef>
              <a:buFont typeface="Arial" charset="0"/>
              <a:buNone/>
              <a:defRPr/>
            </a:pPr>
            <a:endParaRPr lang="it-IT" sz="700" dirty="0"/>
          </a:p>
          <a:p>
            <a:pPr algn="ctr">
              <a:spcBef>
                <a:spcPct val="0"/>
              </a:spcBef>
              <a:buFont typeface="Arial" charset="0"/>
              <a:buNone/>
              <a:defRPr/>
            </a:pPr>
            <a:r>
              <a:rPr lang="it-IT" sz="2000" dirty="0"/>
              <a:t>Referente Erasmus: Filippo Ricci</a:t>
            </a:r>
          </a:p>
          <a:p>
            <a:pPr algn="ctr">
              <a:spcBef>
                <a:spcPct val="0"/>
              </a:spcBef>
              <a:buFont typeface="Arial" charset="0"/>
              <a:buNone/>
              <a:defRPr/>
            </a:pPr>
            <a:endParaRPr lang="it-IT" sz="2000" dirty="0"/>
          </a:p>
          <a:p>
            <a:pPr algn="ctr">
              <a:spcBef>
                <a:spcPct val="0"/>
              </a:spcBef>
              <a:buFont typeface="Arial" charset="0"/>
              <a:buNone/>
              <a:defRPr/>
            </a:pPr>
            <a:r>
              <a:rPr lang="it-IT" sz="2000" b="1" u="sng" dirty="0"/>
              <a:t>AFORM – Ufficio Mobilità per Studio</a:t>
            </a:r>
          </a:p>
          <a:p>
            <a:pPr algn="ctr">
              <a:spcBef>
                <a:spcPct val="0"/>
              </a:spcBef>
              <a:buFont typeface="Arial" charset="0"/>
              <a:buNone/>
              <a:defRPr/>
            </a:pPr>
            <a:r>
              <a:rPr lang="it-IT" sz="2000" dirty="0"/>
              <a:t>Palazzina della Viola</a:t>
            </a:r>
          </a:p>
          <a:p>
            <a:pPr algn="ctr">
              <a:spcBef>
                <a:spcPct val="0"/>
              </a:spcBef>
              <a:buFont typeface="Arial" charset="0"/>
              <a:buNone/>
              <a:defRPr/>
            </a:pPr>
            <a:r>
              <a:rPr lang="it-IT" sz="2000" dirty="0"/>
              <a:t>Via Filippo Re n.4</a:t>
            </a:r>
          </a:p>
          <a:p>
            <a:pPr algn="ctr">
              <a:spcBef>
                <a:spcPct val="0"/>
              </a:spcBef>
              <a:buFont typeface="Arial" charset="0"/>
              <a:buNone/>
              <a:defRPr/>
            </a:pPr>
            <a:r>
              <a:rPr lang="it-IT" sz="2000" dirty="0"/>
              <a:t>E-mail: </a:t>
            </a:r>
            <a:r>
              <a:rPr lang="it-IT" sz="2000" dirty="0">
                <a:hlinkClick r:id="rId3"/>
              </a:rPr>
              <a:t>erasmus@unibo.it</a:t>
            </a:r>
            <a:r>
              <a:rPr lang="it-IT" sz="2000" dirty="0"/>
              <a:t> </a:t>
            </a:r>
          </a:p>
          <a:p>
            <a:pPr algn="ctr">
              <a:spcBef>
                <a:spcPct val="0"/>
              </a:spcBef>
              <a:buFont typeface="Arial" charset="0"/>
              <a:buNone/>
              <a:defRPr/>
            </a:pPr>
            <a:r>
              <a:rPr lang="it-IT" sz="2000" dirty="0"/>
              <a:t>Tel. 051 2099357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it-IT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INGRESSO NEI PARTNER COUNTRIES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Se andrete in Erasmus in un partner country, </a:t>
            </a:r>
            <a:r>
              <a:rPr lang="it-IT" b="1" dirty="0"/>
              <a:t>incluso il Regno Unito</a:t>
            </a:r>
            <a:r>
              <a:rPr lang="it-IT" dirty="0"/>
              <a:t>, dovrete informarvi:</a:t>
            </a:r>
          </a:p>
          <a:p>
            <a:r>
              <a:rPr lang="it-IT" sz="2800" dirty="0"/>
              <a:t>per il visto d’ingresso e l’assicurazione sanitaria;</a:t>
            </a:r>
          </a:p>
          <a:p>
            <a:r>
              <a:rPr lang="it-IT" sz="2800" dirty="0"/>
              <a:t>i costi di visto, assicurazione sanitaria ed eventuali altri costi richiesti per l’ingresso che non potranno essere coperti dall’Università di Bologna;</a:t>
            </a:r>
          </a:p>
          <a:p>
            <a:r>
              <a:rPr lang="it-IT" sz="2800" dirty="0"/>
              <a:t>Controllare i requisiti linguistici necessari per rilasciare la lettera di invito ai fini dell'ottenimento del Visto.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81122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395288" y="260350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ATTIVITA</a:t>
            </a:r>
            <a:r>
              <a:rPr lang="it-IT" altLang="it-IT" dirty="0"/>
              <a:t>’</a:t>
            </a:r>
            <a:r>
              <a:rPr lang="it-IT" alt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ALL’ESTERO</a:t>
            </a:r>
          </a:p>
        </p:txBody>
      </p:sp>
      <p:sp>
        <p:nvSpPr>
          <p:cNvPr id="9219" name="Sottotitolo 2"/>
          <p:cNvSpPr>
            <a:spLocks noGrp="1"/>
          </p:cNvSpPr>
          <p:nvPr>
            <p:ph type="subTitle" idx="1"/>
          </p:nvPr>
        </p:nvSpPr>
        <p:spPr>
          <a:xfrm>
            <a:off x="571500" y="1557338"/>
            <a:ext cx="7858125" cy="4967287"/>
          </a:xfrm>
        </p:spPr>
        <p:txBody>
          <a:bodyPr anchor="ctr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altLang="it-IT" sz="2400" dirty="0">
                <a:solidFill>
                  <a:srgbClr val="000000"/>
                </a:solidFill>
              </a:rPr>
              <a:t>attività formative (insegnamenti) e relative prove di accertamento (esami)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altLang="it-IT" sz="2400" dirty="0">
                <a:solidFill>
                  <a:srgbClr val="000000"/>
                </a:solidFill>
              </a:rPr>
              <a:t>frequenza (solo se approvata dal Consiglio di Corso di Studio in sede di approvazione del Learning Agreement; solo per attività didattiche non ancora seguire a </a:t>
            </a:r>
            <a:r>
              <a:rPr lang="it-IT" altLang="it-IT" sz="2400" dirty="0" err="1">
                <a:solidFill>
                  <a:srgbClr val="000000"/>
                </a:solidFill>
              </a:rPr>
              <a:t>UniBo</a:t>
            </a:r>
            <a:r>
              <a:rPr lang="it-IT" altLang="it-IT" sz="2400" dirty="0">
                <a:solidFill>
                  <a:srgbClr val="000000"/>
                </a:solidFill>
              </a:rPr>
              <a:t>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altLang="it-IT" sz="2400" dirty="0">
                <a:solidFill>
                  <a:srgbClr val="000000"/>
                </a:solidFill>
              </a:rPr>
              <a:t>preparazione della tesi di laurea e/o di dottorato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altLang="it-IT" sz="2400" dirty="0">
                <a:solidFill>
                  <a:srgbClr val="000000"/>
                </a:solidFill>
              </a:rPr>
              <a:t>tirocinio curriculare (solo se previsto dal piano didat6tico del corso di studi e se l’università ospitante acconsente a gestire </a:t>
            </a:r>
            <a:r>
              <a:rPr lang="it-IT" altLang="it-IT" sz="2400">
                <a:solidFill>
                  <a:srgbClr val="000000"/>
                </a:solidFill>
              </a:rPr>
              <a:t>il tirocinio)</a:t>
            </a:r>
            <a:endParaRPr lang="it-IT" altLang="it-IT" sz="2400" dirty="0">
              <a:solidFill>
                <a:srgbClr val="00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400" b="1" i="1" dirty="0">
                <a:solidFill>
                  <a:schemeClr val="tx1"/>
                </a:solidFill>
              </a:rPr>
              <a:t>NB! Verificare con il docente responsabile dello scambio la possibilità di svolgere le attività di preparazione tesi o tirocinio).</a:t>
            </a:r>
          </a:p>
          <a:p>
            <a:pPr algn="l" eaLnBrk="1" hangingPunct="1"/>
            <a:endParaRPr lang="it-IT" altLang="it-IT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574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CONTRIBUTO FINANZIARIO</a:t>
            </a:r>
          </a:p>
        </p:txBody>
      </p:sp>
      <p:sp>
        <p:nvSpPr>
          <p:cNvPr id="3075" name="Segnaposto contenuto 2"/>
          <p:cNvSpPr>
            <a:spLocks noGrp="1"/>
          </p:cNvSpPr>
          <p:nvPr>
            <p:ph idx="1"/>
          </p:nvPr>
        </p:nvSpPr>
        <p:spPr>
          <a:xfrm>
            <a:off x="250825" y="1341438"/>
            <a:ext cx="8715375" cy="5302250"/>
          </a:xfrm>
        </p:spPr>
        <p:txBody>
          <a:bodyPr anchor="ctr"/>
          <a:lstStyle/>
          <a:p>
            <a:pPr marL="0" indent="0">
              <a:buFont typeface="Arial" charset="0"/>
              <a:buNone/>
              <a:defRPr/>
            </a:pPr>
            <a:r>
              <a:rPr lang="it-IT" altLang="it-IT" dirty="0">
                <a:solidFill>
                  <a:srgbClr val="000000"/>
                </a:solidFill>
              </a:rPr>
              <a:t>Il contributo finanziario è un contributo alle maggiori spese sostenute durante il periodo all’estero, viene calcolato in base al </a:t>
            </a:r>
            <a:r>
              <a:rPr lang="it-IT" altLang="it-IT" b="1" dirty="0">
                <a:solidFill>
                  <a:srgbClr val="000000"/>
                </a:solidFill>
              </a:rPr>
              <a:t>paese di destinazione</a:t>
            </a:r>
            <a:r>
              <a:rPr lang="it-IT" altLang="it-IT" dirty="0">
                <a:solidFill>
                  <a:srgbClr val="000000"/>
                </a:solidFill>
              </a:rPr>
              <a:t>, ai </a:t>
            </a:r>
            <a:r>
              <a:rPr lang="it-IT" altLang="it-IT" b="1" dirty="0">
                <a:solidFill>
                  <a:srgbClr val="000000"/>
                </a:solidFill>
              </a:rPr>
              <a:t>giorni di effettiva permanenza </a:t>
            </a:r>
            <a:r>
              <a:rPr lang="it-IT" altLang="it-IT" dirty="0">
                <a:solidFill>
                  <a:srgbClr val="000000"/>
                </a:solidFill>
              </a:rPr>
              <a:t>presso l’università partner ed è </a:t>
            </a:r>
            <a:r>
              <a:rPr lang="it-IT" altLang="it-IT" b="1" dirty="0">
                <a:solidFill>
                  <a:srgbClr val="000000"/>
                </a:solidFill>
              </a:rPr>
              <a:t>condizionato al riconoscimento di almeno un’attività didattica presso l’università di Bologna</a:t>
            </a:r>
            <a:r>
              <a:rPr lang="it-IT" altLang="it-IT" dirty="0">
                <a:solidFill>
                  <a:srgbClr val="000000"/>
                </a:solidFill>
              </a:rPr>
              <a:t>. </a:t>
            </a:r>
          </a:p>
          <a:p>
            <a:pPr marL="0" indent="0">
              <a:buFont typeface="Arial" charset="0"/>
              <a:buNone/>
              <a:defRPr/>
            </a:pPr>
            <a:r>
              <a:rPr lang="it-IT" altLang="it-IT" b="1" dirty="0"/>
              <a:t>In caso di mancato riconoscimento, il contributo deve essere restituito.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TIPOLOGIE DI CONTRIBUTO </a:t>
            </a:r>
            <a:b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destinazione U.E.</a:t>
            </a:r>
          </a:p>
        </p:txBody>
      </p:sp>
      <p:graphicFrame>
        <p:nvGraphicFramePr>
          <p:cNvPr id="2" name="Segnaposto contenuto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9516436"/>
              </p:ext>
            </p:extLst>
          </p:nvPr>
        </p:nvGraphicFramePr>
        <p:xfrm>
          <a:off x="250825" y="1341438"/>
          <a:ext cx="8715375" cy="5302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TIPOLOGIE DI CONTRIBUTO </a:t>
            </a:r>
            <a:b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destinazione extra europee</a:t>
            </a:r>
          </a:p>
        </p:txBody>
      </p:sp>
      <p:graphicFrame>
        <p:nvGraphicFramePr>
          <p:cNvPr id="2" name="Segnaposto contenuto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9247161"/>
              </p:ext>
            </p:extLst>
          </p:nvPr>
        </p:nvGraphicFramePr>
        <p:xfrm>
          <a:off x="250825" y="1341438"/>
          <a:ext cx="8715375" cy="5302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395288" y="260350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REQUISITI </a:t>
            </a:r>
            <a:r>
              <a:rPr lang="it-IT" alt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it-IT" alt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AMMISSIBILITA’</a:t>
            </a:r>
          </a:p>
        </p:txBody>
      </p:sp>
      <p:sp>
        <p:nvSpPr>
          <p:cNvPr id="10243" name="Sottotitolo 2"/>
          <p:cNvSpPr>
            <a:spLocks noGrp="1"/>
          </p:cNvSpPr>
          <p:nvPr>
            <p:ph type="subTitle" idx="1"/>
          </p:nvPr>
        </p:nvSpPr>
        <p:spPr>
          <a:xfrm>
            <a:off x="571500" y="1557338"/>
            <a:ext cx="7858125" cy="4967287"/>
          </a:xfrm>
        </p:spPr>
        <p:txBody>
          <a:bodyPr anchor="ctr"/>
          <a:lstStyle/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endParaRPr lang="it-IT" altLang="it-IT" sz="2000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endParaRPr lang="it-IT" altLang="it-IT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altLang="it-IT" sz="2800" dirty="0">
                <a:solidFill>
                  <a:schemeClr val="tx1"/>
                </a:solidFill>
              </a:rPr>
              <a:t>Essere iscritti all’università di Bologna nell’anno accademico in corso (A.A. 2022/23)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altLang="it-IT" sz="2800" dirty="0">
                <a:solidFill>
                  <a:schemeClr val="tx1"/>
                </a:solidFill>
              </a:rPr>
              <a:t> Possedere adeguate competenze linguistiche (certificato/test CLA)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altLang="it-IT" sz="2800" b="1" dirty="0">
                <a:solidFill>
                  <a:schemeClr val="tx1"/>
                </a:solidFill>
              </a:rPr>
              <a:t> </a:t>
            </a:r>
            <a:r>
              <a:rPr lang="it-IT" altLang="it-IT" sz="2800" b="1" dirty="0">
                <a:solidFill>
                  <a:srgbClr val="FF0000"/>
                </a:solidFill>
              </a:rPr>
              <a:t>prenotare il CLA entro il 18 gennaio ore 12!!!!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altLang="it-IT" sz="2800" dirty="0">
                <a:solidFill>
                  <a:schemeClr val="tx1"/>
                </a:solidFill>
              </a:rPr>
              <a:t>Presentare un progetto di studio degli insegnamenti da seguire nella sede partner e le relative motivazioni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altLang="it-IT" sz="2800" dirty="0">
                <a:solidFill>
                  <a:schemeClr val="tx1"/>
                </a:solidFill>
              </a:rPr>
              <a:t>Provvedere all’iscrizione per l’A.A. 2023/24 entro le scadenze fissate.</a:t>
            </a:r>
          </a:p>
          <a:p>
            <a:pPr algn="just"/>
            <a:endParaRPr lang="it-IT" altLang="it-IT" sz="2800" dirty="0">
              <a:solidFill>
                <a:schemeClr val="tx1"/>
              </a:solidFill>
            </a:endParaRPr>
          </a:p>
          <a:p>
            <a:pPr algn="just"/>
            <a:endParaRPr lang="it-IT" altLang="it-IT" sz="1800" dirty="0">
              <a:solidFill>
                <a:schemeClr val="tx1"/>
              </a:solidFill>
            </a:endParaRPr>
          </a:p>
          <a:p>
            <a:pPr algn="just"/>
            <a:endParaRPr lang="it-IT" altLang="it-IT" sz="1800" dirty="0">
              <a:solidFill>
                <a:schemeClr val="tx1"/>
              </a:solidFill>
            </a:endParaRPr>
          </a:p>
          <a:p>
            <a:pPr algn="l" eaLnBrk="1" hangingPunct="1"/>
            <a:endParaRPr lang="it-IT" altLang="it-IT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2806</TotalTime>
  <Words>2041</Words>
  <Application>Microsoft Office PowerPoint</Application>
  <PresentationFormat>Presentazione su schermo (4:3)</PresentationFormat>
  <Paragraphs>225</Paragraphs>
  <Slides>30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4" baseType="lpstr">
      <vt:lpstr>Arial</vt:lpstr>
      <vt:lpstr>Calibri</vt:lpstr>
      <vt:lpstr>Wingdings</vt:lpstr>
      <vt:lpstr>Tema di Office</vt:lpstr>
      <vt:lpstr>  BANDO ERASMUS + 2023/2024 Mobilità per studio   </vt:lpstr>
      <vt:lpstr>FINALITA’</vt:lpstr>
      <vt:lpstr>DESTINAZIONI</vt:lpstr>
      <vt:lpstr>INGRESSO NEI PARTNER COUNTRIES</vt:lpstr>
      <vt:lpstr>ATTIVITA’ ALL’ESTERO</vt:lpstr>
      <vt:lpstr>CONTRIBUTO FINANZIARIO</vt:lpstr>
      <vt:lpstr>TIPOLOGIE DI CONTRIBUTO  destinazione U.E.</vt:lpstr>
      <vt:lpstr>TIPOLOGIE DI CONTRIBUTO  destinazione extra europee</vt:lpstr>
      <vt:lpstr>REQUISITI DI AMMISSIBILITA’</vt:lpstr>
      <vt:lpstr>INCOMPATIBILITA’</vt:lpstr>
      <vt:lpstr>REQUISITI LINGUISTICI </vt:lpstr>
      <vt:lpstr>REQUISITI LINGUISTICI</vt:lpstr>
      <vt:lpstr>TEST CLA </vt:lpstr>
      <vt:lpstr>REQUISITI LINGUISTICI/Estero</vt:lpstr>
      <vt:lpstr>SCELTA DELLE DESTINAZIONI</vt:lpstr>
      <vt:lpstr>POSTI DI SCAMBIO</vt:lpstr>
      <vt:lpstr>«CARRIERA FUTURA»</vt:lpstr>
      <vt:lpstr>Presentazione standard di PowerPoint</vt:lpstr>
      <vt:lpstr>Presentazione standard di PowerPoint</vt:lpstr>
      <vt:lpstr>PRIMA DI FARE LA DOMANDA</vt:lpstr>
      <vt:lpstr>DOCUMENTI DA ALLEGARE</vt:lpstr>
      <vt:lpstr>PRESENTAZIONE DOMANDA</vt:lpstr>
      <vt:lpstr>Presentazione standard di PowerPoint</vt:lpstr>
      <vt:lpstr>Presentazione standard di PowerPoint</vt:lpstr>
      <vt:lpstr>NOME.COGNOME@STUDIO.UNIBO.IT</vt:lpstr>
      <vt:lpstr>CRITERI GRADUATORIA</vt:lpstr>
      <vt:lpstr>ACCETTAZIONE</vt:lpstr>
      <vt:lpstr>PRIMA DELLA PARTENZA</vt:lpstr>
      <vt:lpstr>SCADENZE</vt:lpstr>
      <vt:lpstr>CONTATTI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Come si compila il Learning Agreement</dc:title>
  <dc:creator>elena.mazza2</dc:creator>
  <cp:lastModifiedBy>Filippo Ricci</cp:lastModifiedBy>
  <cp:revision>365</cp:revision>
  <dcterms:created xsi:type="dcterms:W3CDTF">2010-04-13T13:52:24Z</dcterms:created>
  <dcterms:modified xsi:type="dcterms:W3CDTF">2023-01-12T14:36:15Z</dcterms:modified>
</cp:coreProperties>
</file>